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1" r:id="rId3"/>
    <p:sldId id="270" r:id="rId4"/>
    <p:sldId id="301" r:id="rId5"/>
    <p:sldId id="284" r:id="rId6"/>
    <p:sldId id="287" r:id="rId7"/>
    <p:sldId id="302" r:id="rId8"/>
    <p:sldId id="303" r:id="rId9"/>
    <p:sldId id="297" r:id="rId10"/>
    <p:sldId id="304" r:id="rId11"/>
    <p:sldId id="272" r:id="rId12"/>
    <p:sldId id="259" r:id="rId13"/>
    <p:sldId id="262" r:id="rId14"/>
    <p:sldId id="278" r:id="rId15"/>
    <p:sldId id="273" r:id="rId16"/>
    <p:sldId id="274" r:id="rId17"/>
    <p:sldId id="276" r:id="rId18"/>
    <p:sldId id="277" r:id="rId19"/>
    <p:sldId id="300" r:id="rId20"/>
    <p:sldId id="258"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8878FF-B534-4AD7-8478-6C44B5A497CD}" type="datetimeFigureOut">
              <a:rPr lang="fr-BE" smtClean="0"/>
              <a:t>04/05/2017</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9EE7FF-A61E-4F0D-8373-564A7740A371}" type="slidenum">
              <a:rPr lang="fr-BE" smtClean="0"/>
              <a:t>‹N°›</a:t>
            </a:fld>
            <a:endParaRPr lang="fr-BE"/>
          </a:p>
        </p:txBody>
      </p:sp>
    </p:spTree>
    <p:extLst>
      <p:ext uri="{BB962C8B-B14F-4D97-AF65-F5344CB8AC3E}">
        <p14:creationId xmlns:p14="http://schemas.microsoft.com/office/powerpoint/2010/main" val="2322743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04/05/2017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1360808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04/05/2017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345819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04/05/2017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33191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04/05/2017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138005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6F79D83-EFCA-4D11-BDE1-0FFC80818027}" type="datetimeFigureOut">
              <a:rPr lang="fr-BE" smtClean="0"/>
              <a:t>04/05/2017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22014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56F79D83-EFCA-4D11-BDE1-0FFC80818027}" type="datetimeFigureOut">
              <a:rPr lang="fr-BE" smtClean="0"/>
              <a:t>04/05/2017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146212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56F79D83-EFCA-4D11-BDE1-0FFC80818027}" type="datetimeFigureOut">
              <a:rPr lang="fr-BE" smtClean="0"/>
              <a:t>04/05/2017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118288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e la date 2"/>
          <p:cNvSpPr>
            <a:spLocks noGrp="1"/>
          </p:cNvSpPr>
          <p:nvPr>
            <p:ph type="dt" sz="half" idx="10"/>
          </p:nvPr>
        </p:nvSpPr>
        <p:spPr/>
        <p:txBody>
          <a:bodyPr/>
          <a:lstStyle/>
          <a:p>
            <a:fld id="{56F79D83-EFCA-4D11-BDE1-0FFC80818027}" type="datetimeFigureOut">
              <a:rPr lang="fr-BE" smtClean="0"/>
              <a:t>04/05/2017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272439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F79D83-EFCA-4D11-BDE1-0FFC80818027}" type="datetimeFigureOut">
              <a:rPr lang="fr-BE" smtClean="0"/>
              <a:t>04/05/2017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3794750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F79D83-EFCA-4D11-BDE1-0FFC80818027}" type="datetimeFigureOut">
              <a:rPr lang="fr-BE" smtClean="0"/>
              <a:t>04/05/2017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234549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F79D83-EFCA-4D11-BDE1-0FFC80818027}" type="datetimeFigureOut">
              <a:rPr lang="fr-BE" smtClean="0"/>
              <a:t>04/05/2017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3FA1B0C-CB69-4D8E-839F-981AF1558B97}" type="slidenum">
              <a:rPr lang="fr-BE" smtClean="0"/>
              <a:t>‹N°›</a:t>
            </a:fld>
            <a:endParaRPr lang="fr-BE"/>
          </a:p>
        </p:txBody>
      </p:sp>
    </p:spTree>
    <p:extLst>
      <p:ext uri="{BB962C8B-B14F-4D97-AF65-F5344CB8AC3E}">
        <p14:creationId xmlns:p14="http://schemas.microsoft.com/office/powerpoint/2010/main" val="217659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4" descr="D:\Profiles\vanholll\My Documents\documenten\website\BANNER_NL.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26988"/>
            <a:ext cx="9144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titre 1"/>
          <p:cNvSpPr>
            <a:spLocks noGrp="1"/>
          </p:cNvSpPr>
          <p:nvPr>
            <p:ph type="title"/>
          </p:nvPr>
        </p:nvSpPr>
        <p:spPr>
          <a:xfrm>
            <a:off x="457200" y="764704"/>
            <a:ext cx="8229600" cy="796950"/>
          </a:xfrm>
          <a:prstGeom prst="rect">
            <a:avLst/>
          </a:prstGeom>
        </p:spPr>
        <p:txBody>
          <a:bodyPr vert="horz" lIns="91440" tIns="45720" rIns="91440" bIns="45720" rtlCol="0" anchor="ctr">
            <a:normAutofit/>
          </a:bodyPr>
          <a:lstStyle/>
          <a:p>
            <a:r>
              <a:rPr lang="fr-FR" dirty="0"/>
              <a:t>Modifiez le style du titre</a:t>
            </a:r>
            <a:endParaRPr lang="fr-BE" dirty="0"/>
          </a:p>
        </p:txBody>
      </p:sp>
      <p:sp>
        <p:nvSpPr>
          <p:cNvPr id="3" name="Espace réservé du texte 2"/>
          <p:cNvSpPr>
            <a:spLocks noGrp="1"/>
          </p:cNvSpPr>
          <p:nvPr>
            <p:ph type="body" idx="1"/>
          </p:nvPr>
        </p:nvSpPr>
        <p:spPr>
          <a:xfrm>
            <a:off x="457200" y="1567333"/>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79D83-EFCA-4D11-BDE1-0FFC80818027}" type="datetimeFigureOut">
              <a:rPr lang="fr-BE" smtClean="0"/>
              <a:t>04/05/2017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A1B0C-CB69-4D8E-839F-981AF1558B97}" type="slidenum">
              <a:rPr lang="fr-BE" smtClean="0"/>
              <a:t>‹N°›</a:t>
            </a:fld>
            <a:endParaRPr lang="fr-BE"/>
          </a:p>
        </p:txBody>
      </p:sp>
      <p:grpSp>
        <p:nvGrpSpPr>
          <p:cNvPr id="8" name="Group 5"/>
          <p:cNvGrpSpPr>
            <a:grpSpLocks noChangeAspect="1"/>
          </p:cNvGrpSpPr>
          <p:nvPr userDrawn="1"/>
        </p:nvGrpSpPr>
        <p:grpSpPr bwMode="auto">
          <a:xfrm>
            <a:off x="7884368" y="5958730"/>
            <a:ext cx="828675" cy="782638"/>
            <a:chOff x="1620" y="968"/>
            <a:chExt cx="2519" cy="2383"/>
          </a:xfrm>
        </p:grpSpPr>
        <p:sp>
          <p:nvSpPr>
            <p:cNvPr id="9" name="Rectangle 12"/>
            <p:cNvSpPr>
              <a:spLocks noChangeArrowheads="1"/>
            </p:cNvSpPr>
            <p:nvPr/>
          </p:nvSpPr>
          <p:spPr bwMode="auto">
            <a:xfrm>
              <a:off x="1620" y="968"/>
              <a:ext cx="2519" cy="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a:ln>
                  <a:noFill/>
                </a:ln>
                <a:solidFill>
                  <a:sysClr val="windowText" lastClr="000000"/>
                </a:solidFill>
                <a:effectLst/>
                <a:uLnTx/>
                <a:uFillTx/>
              </a:endParaRPr>
            </a:p>
          </p:txBody>
        </p:sp>
        <p:sp>
          <p:nvSpPr>
            <p:cNvPr id="10" name="Freeform 7"/>
            <p:cNvSpPr>
              <a:spLocks/>
            </p:cNvSpPr>
            <p:nvPr/>
          </p:nvSpPr>
          <p:spPr bwMode="auto">
            <a:xfrm>
              <a:off x="2245" y="2435"/>
              <a:ext cx="145" cy="149"/>
            </a:xfrm>
            <a:custGeom>
              <a:avLst/>
              <a:gdLst>
                <a:gd name="T0" fmla="*/ 10 w 290"/>
                <a:gd name="T1" fmla="*/ 19 h 298"/>
                <a:gd name="T2" fmla="*/ 8 w 290"/>
                <a:gd name="T3" fmla="*/ 19 h 298"/>
                <a:gd name="T4" fmla="*/ 6 w 290"/>
                <a:gd name="T5" fmla="*/ 18 h 298"/>
                <a:gd name="T6" fmla="*/ 4 w 290"/>
                <a:gd name="T7" fmla="*/ 17 h 298"/>
                <a:gd name="T8" fmla="*/ 2 w 290"/>
                <a:gd name="T9" fmla="*/ 16 h 298"/>
                <a:gd name="T10" fmla="*/ 1 w 290"/>
                <a:gd name="T11" fmla="*/ 14 h 298"/>
                <a:gd name="T12" fmla="*/ 1 w 290"/>
                <a:gd name="T13" fmla="*/ 12 h 298"/>
                <a:gd name="T14" fmla="*/ 0 w 290"/>
                <a:gd name="T15" fmla="*/ 10 h 298"/>
                <a:gd name="T16" fmla="*/ 1 w 290"/>
                <a:gd name="T17" fmla="*/ 8 h 298"/>
                <a:gd name="T18" fmla="*/ 1 w 290"/>
                <a:gd name="T19" fmla="*/ 6 h 298"/>
                <a:gd name="T20" fmla="*/ 2 w 290"/>
                <a:gd name="T21" fmla="*/ 4 h 298"/>
                <a:gd name="T22" fmla="*/ 4 w 290"/>
                <a:gd name="T23" fmla="*/ 2 h 298"/>
                <a:gd name="T24" fmla="*/ 6 w 290"/>
                <a:gd name="T25" fmla="*/ 1 h 298"/>
                <a:gd name="T26" fmla="*/ 8 w 290"/>
                <a:gd name="T27" fmla="*/ 1 h 298"/>
                <a:gd name="T28" fmla="*/ 10 w 290"/>
                <a:gd name="T29" fmla="*/ 0 h 298"/>
                <a:gd name="T30" fmla="*/ 12 w 290"/>
                <a:gd name="T31" fmla="*/ 1 h 298"/>
                <a:gd name="T32" fmla="*/ 14 w 290"/>
                <a:gd name="T33" fmla="*/ 1 h 298"/>
                <a:gd name="T34" fmla="*/ 15 w 290"/>
                <a:gd name="T35" fmla="*/ 2 h 298"/>
                <a:gd name="T36" fmla="*/ 17 w 290"/>
                <a:gd name="T37" fmla="*/ 4 h 298"/>
                <a:gd name="T38" fmla="*/ 18 w 290"/>
                <a:gd name="T39" fmla="*/ 6 h 298"/>
                <a:gd name="T40" fmla="*/ 18 w 290"/>
                <a:gd name="T41" fmla="*/ 8 h 298"/>
                <a:gd name="T42" fmla="*/ 19 w 290"/>
                <a:gd name="T43" fmla="*/ 10 h 298"/>
                <a:gd name="T44" fmla="*/ 18 w 290"/>
                <a:gd name="T45" fmla="*/ 12 h 298"/>
                <a:gd name="T46" fmla="*/ 18 w 290"/>
                <a:gd name="T47" fmla="*/ 14 h 298"/>
                <a:gd name="T48" fmla="*/ 17 w 290"/>
                <a:gd name="T49" fmla="*/ 16 h 298"/>
                <a:gd name="T50" fmla="*/ 15 w 290"/>
                <a:gd name="T51" fmla="*/ 17 h 298"/>
                <a:gd name="T52" fmla="*/ 14 w 290"/>
                <a:gd name="T53" fmla="*/ 18 h 298"/>
                <a:gd name="T54" fmla="*/ 12 w 290"/>
                <a:gd name="T55" fmla="*/ 19 h 298"/>
                <a:gd name="T56" fmla="*/ 10 w 290"/>
                <a:gd name="T57" fmla="*/ 19 h 2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0" h="298">
                  <a:moveTo>
                    <a:pt x="147" y="298"/>
                  </a:moveTo>
                  <a:lnTo>
                    <a:pt x="113" y="294"/>
                  </a:lnTo>
                  <a:lnTo>
                    <a:pt x="83" y="283"/>
                  </a:lnTo>
                  <a:lnTo>
                    <a:pt x="55" y="266"/>
                  </a:lnTo>
                  <a:lnTo>
                    <a:pt x="32" y="243"/>
                  </a:lnTo>
                  <a:lnTo>
                    <a:pt x="16" y="216"/>
                  </a:lnTo>
                  <a:lnTo>
                    <a:pt x="5" y="184"/>
                  </a:lnTo>
                  <a:lnTo>
                    <a:pt x="0" y="150"/>
                  </a:lnTo>
                  <a:lnTo>
                    <a:pt x="5" y="115"/>
                  </a:lnTo>
                  <a:lnTo>
                    <a:pt x="16" y="83"/>
                  </a:lnTo>
                  <a:lnTo>
                    <a:pt x="32" y="55"/>
                  </a:lnTo>
                  <a:lnTo>
                    <a:pt x="55" y="32"/>
                  </a:lnTo>
                  <a:lnTo>
                    <a:pt x="83" y="14"/>
                  </a:lnTo>
                  <a:lnTo>
                    <a:pt x="113" y="3"/>
                  </a:lnTo>
                  <a:lnTo>
                    <a:pt x="147" y="0"/>
                  </a:lnTo>
                  <a:lnTo>
                    <a:pt x="179" y="3"/>
                  </a:lnTo>
                  <a:lnTo>
                    <a:pt x="210" y="14"/>
                  </a:lnTo>
                  <a:lnTo>
                    <a:pt x="237" y="32"/>
                  </a:lnTo>
                  <a:lnTo>
                    <a:pt x="258" y="55"/>
                  </a:lnTo>
                  <a:lnTo>
                    <a:pt x="275" y="83"/>
                  </a:lnTo>
                  <a:lnTo>
                    <a:pt x="287" y="115"/>
                  </a:lnTo>
                  <a:lnTo>
                    <a:pt x="290" y="150"/>
                  </a:lnTo>
                  <a:lnTo>
                    <a:pt x="287" y="184"/>
                  </a:lnTo>
                  <a:lnTo>
                    <a:pt x="275" y="216"/>
                  </a:lnTo>
                  <a:lnTo>
                    <a:pt x="258" y="243"/>
                  </a:lnTo>
                  <a:lnTo>
                    <a:pt x="237" y="266"/>
                  </a:lnTo>
                  <a:lnTo>
                    <a:pt x="210" y="283"/>
                  </a:lnTo>
                  <a:lnTo>
                    <a:pt x="179" y="294"/>
                  </a:lnTo>
                  <a:lnTo>
                    <a:pt x="147" y="298"/>
                  </a:lnTo>
                  <a:close/>
                </a:path>
              </a:pathLst>
            </a:custGeom>
            <a:solidFill>
              <a:srgbClr val="000000"/>
            </a:solidFill>
            <a:ln w="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a:ln>
                  <a:noFill/>
                </a:ln>
                <a:solidFill>
                  <a:sysClr val="windowText" lastClr="000000"/>
                </a:solidFill>
                <a:effectLst/>
                <a:uLnTx/>
                <a:uFillTx/>
              </a:endParaRPr>
            </a:p>
          </p:txBody>
        </p:sp>
        <p:sp>
          <p:nvSpPr>
            <p:cNvPr id="11" name="Freeform 8"/>
            <p:cNvSpPr>
              <a:spLocks noEditPoints="1"/>
            </p:cNvSpPr>
            <p:nvPr/>
          </p:nvSpPr>
          <p:spPr bwMode="auto">
            <a:xfrm>
              <a:off x="2414" y="1768"/>
              <a:ext cx="946" cy="824"/>
            </a:xfrm>
            <a:custGeom>
              <a:avLst/>
              <a:gdLst>
                <a:gd name="T0" fmla="*/ 118 w 1891"/>
                <a:gd name="T1" fmla="*/ 58 h 1648"/>
                <a:gd name="T2" fmla="*/ 114 w 1891"/>
                <a:gd name="T3" fmla="*/ 47 h 1648"/>
                <a:gd name="T4" fmla="*/ 106 w 1891"/>
                <a:gd name="T5" fmla="*/ 38 h 1648"/>
                <a:gd name="T6" fmla="*/ 96 w 1891"/>
                <a:gd name="T7" fmla="*/ 34 h 1648"/>
                <a:gd name="T8" fmla="*/ 84 w 1891"/>
                <a:gd name="T9" fmla="*/ 33 h 1648"/>
                <a:gd name="T10" fmla="*/ 74 w 1891"/>
                <a:gd name="T11" fmla="*/ 36 h 1648"/>
                <a:gd name="T12" fmla="*/ 66 w 1891"/>
                <a:gd name="T13" fmla="*/ 42 h 1648"/>
                <a:gd name="T14" fmla="*/ 61 w 1891"/>
                <a:gd name="T15" fmla="*/ 51 h 1648"/>
                <a:gd name="T16" fmla="*/ 55 w 1891"/>
                <a:gd name="T17" fmla="*/ 42 h 1648"/>
                <a:gd name="T18" fmla="*/ 47 w 1891"/>
                <a:gd name="T19" fmla="*/ 36 h 1648"/>
                <a:gd name="T20" fmla="*/ 38 w 1891"/>
                <a:gd name="T21" fmla="*/ 33 h 1648"/>
                <a:gd name="T22" fmla="*/ 27 w 1891"/>
                <a:gd name="T23" fmla="*/ 33 h 1648"/>
                <a:gd name="T24" fmla="*/ 18 w 1891"/>
                <a:gd name="T25" fmla="*/ 35 h 1648"/>
                <a:gd name="T26" fmla="*/ 0 w 1891"/>
                <a:gd name="T27" fmla="*/ 99 h 1648"/>
                <a:gd name="T28" fmla="*/ 10 w 1891"/>
                <a:gd name="T29" fmla="*/ 102 h 1648"/>
                <a:gd name="T30" fmla="*/ 23 w 1891"/>
                <a:gd name="T31" fmla="*/ 103 h 1648"/>
                <a:gd name="T32" fmla="*/ 36 w 1891"/>
                <a:gd name="T33" fmla="*/ 102 h 1648"/>
                <a:gd name="T34" fmla="*/ 47 w 1891"/>
                <a:gd name="T35" fmla="*/ 97 h 1648"/>
                <a:gd name="T36" fmla="*/ 55 w 1891"/>
                <a:gd name="T37" fmla="*/ 89 h 1648"/>
                <a:gd name="T38" fmla="*/ 61 w 1891"/>
                <a:gd name="T39" fmla="*/ 85 h 1648"/>
                <a:gd name="T40" fmla="*/ 66 w 1891"/>
                <a:gd name="T41" fmla="*/ 93 h 1648"/>
                <a:gd name="T42" fmla="*/ 73 w 1891"/>
                <a:gd name="T43" fmla="*/ 99 h 1648"/>
                <a:gd name="T44" fmla="*/ 83 w 1891"/>
                <a:gd name="T45" fmla="*/ 103 h 1648"/>
                <a:gd name="T46" fmla="*/ 95 w 1891"/>
                <a:gd name="T47" fmla="*/ 103 h 1648"/>
                <a:gd name="T48" fmla="*/ 105 w 1891"/>
                <a:gd name="T49" fmla="*/ 101 h 1648"/>
                <a:gd name="T50" fmla="*/ 116 w 1891"/>
                <a:gd name="T51" fmla="*/ 96 h 1648"/>
                <a:gd name="T52" fmla="*/ 105 w 1891"/>
                <a:gd name="T53" fmla="*/ 88 h 1648"/>
                <a:gd name="T54" fmla="*/ 94 w 1891"/>
                <a:gd name="T55" fmla="*/ 90 h 1648"/>
                <a:gd name="T56" fmla="*/ 85 w 1891"/>
                <a:gd name="T57" fmla="*/ 88 h 1648"/>
                <a:gd name="T58" fmla="*/ 79 w 1891"/>
                <a:gd name="T59" fmla="*/ 83 h 1648"/>
                <a:gd name="T60" fmla="*/ 75 w 1891"/>
                <a:gd name="T61" fmla="*/ 75 h 1648"/>
                <a:gd name="T62" fmla="*/ 119 w 1891"/>
                <a:gd name="T63" fmla="*/ 68 h 1648"/>
                <a:gd name="T64" fmla="*/ 22 w 1891"/>
                <a:gd name="T65" fmla="*/ 89 h 1648"/>
                <a:gd name="T66" fmla="*/ 18 w 1891"/>
                <a:gd name="T67" fmla="*/ 49 h 1648"/>
                <a:gd name="T68" fmla="*/ 23 w 1891"/>
                <a:gd name="T69" fmla="*/ 48 h 1648"/>
                <a:gd name="T70" fmla="*/ 30 w 1891"/>
                <a:gd name="T71" fmla="*/ 47 h 1648"/>
                <a:gd name="T72" fmla="*/ 38 w 1891"/>
                <a:gd name="T73" fmla="*/ 50 h 1648"/>
                <a:gd name="T74" fmla="*/ 43 w 1891"/>
                <a:gd name="T75" fmla="*/ 56 h 1648"/>
                <a:gd name="T76" fmla="*/ 46 w 1891"/>
                <a:gd name="T77" fmla="*/ 64 h 1648"/>
                <a:gd name="T78" fmla="*/ 45 w 1891"/>
                <a:gd name="T79" fmla="*/ 74 h 1648"/>
                <a:gd name="T80" fmla="*/ 41 w 1891"/>
                <a:gd name="T81" fmla="*/ 82 h 1648"/>
                <a:gd name="T82" fmla="*/ 35 w 1891"/>
                <a:gd name="T83" fmla="*/ 87 h 1648"/>
                <a:gd name="T84" fmla="*/ 26 w 1891"/>
                <a:gd name="T85" fmla="*/ 89 h 1648"/>
                <a:gd name="T86" fmla="*/ 75 w 1891"/>
                <a:gd name="T87" fmla="*/ 56 h 1648"/>
                <a:gd name="T88" fmla="*/ 78 w 1891"/>
                <a:gd name="T89" fmla="*/ 50 h 1648"/>
                <a:gd name="T90" fmla="*/ 83 w 1891"/>
                <a:gd name="T91" fmla="*/ 46 h 1648"/>
                <a:gd name="T92" fmla="*/ 90 w 1891"/>
                <a:gd name="T93" fmla="*/ 46 h 1648"/>
                <a:gd name="T94" fmla="*/ 96 w 1891"/>
                <a:gd name="T95" fmla="*/ 49 h 1648"/>
                <a:gd name="T96" fmla="*/ 100 w 1891"/>
                <a:gd name="T97" fmla="*/ 54 h 1648"/>
                <a:gd name="T98" fmla="*/ 101 w 1891"/>
                <a:gd name="T99" fmla="*/ 60 h 16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91" h="1648">
                  <a:moveTo>
                    <a:pt x="1891" y="1074"/>
                  </a:moveTo>
                  <a:lnTo>
                    <a:pt x="1888" y="997"/>
                  </a:lnTo>
                  <a:lnTo>
                    <a:pt x="1879" y="927"/>
                  </a:lnTo>
                  <a:lnTo>
                    <a:pt x="1862" y="860"/>
                  </a:lnTo>
                  <a:lnTo>
                    <a:pt x="1839" y="799"/>
                  </a:lnTo>
                  <a:lnTo>
                    <a:pt x="1812" y="742"/>
                  </a:lnTo>
                  <a:lnTo>
                    <a:pt x="1778" y="690"/>
                  </a:lnTo>
                  <a:lnTo>
                    <a:pt x="1738" y="646"/>
                  </a:lnTo>
                  <a:lnTo>
                    <a:pt x="1694" y="606"/>
                  </a:lnTo>
                  <a:lnTo>
                    <a:pt x="1645" y="574"/>
                  </a:lnTo>
                  <a:lnTo>
                    <a:pt x="1592" y="548"/>
                  </a:lnTo>
                  <a:lnTo>
                    <a:pt x="1534" y="530"/>
                  </a:lnTo>
                  <a:lnTo>
                    <a:pt x="1471" y="517"/>
                  </a:lnTo>
                  <a:lnTo>
                    <a:pt x="1405" y="513"/>
                  </a:lnTo>
                  <a:lnTo>
                    <a:pt x="1343" y="517"/>
                  </a:lnTo>
                  <a:lnTo>
                    <a:pt x="1285" y="528"/>
                  </a:lnTo>
                  <a:lnTo>
                    <a:pt x="1230" y="545"/>
                  </a:lnTo>
                  <a:lnTo>
                    <a:pt x="1179" y="568"/>
                  </a:lnTo>
                  <a:lnTo>
                    <a:pt x="1132" y="597"/>
                  </a:lnTo>
                  <a:lnTo>
                    <a:pt x="1089" y="630"/>
                  </a:lnTo>
                  <a:lnTo>
                    <a:pt x="1051" y="670"/>
                  </a:lnTo>
                  <a:lnTo>
                    <a:pt x="1018" y="713"/>
                  </a:lnTo>
                  <a:lnTo>
                    <a:pt x="989" y="760"/>
                  </a:lnTo>
                  <a:lnTo>
                    <a:pt x="964" y="812"/>
                  </a:lnTo>
                  <a:lnTo>
                    <a:pt x="938" y="760"/>
                  </a:lnTo>
                  <a:lnTo>
                    <a:pt x="909" y="713"/>
                  </a:lnTo>
                  <a:lnTo>
                    <a:pt x="874" y="672"/>
                  </a:lnTo>
                  <a:lnTo>
                    <a:pt x="836" y="635"/>
                  </a:lnTo>
                  <a:lnTo>
                    <a:pt x="793" y="603"/>
                  </a:lnTo>
                  <a:lnTo>
                    <a:pt x="747" y="575"/>
                  </a:lnTo>
                  <a:lnTo>
                    <a:pt x="698" y="553"/>
                  </a:lnTo>
                  <a:lnTo>
                    <a:pt x="648" y="536"/>
                  </a:lnTo>
                  <a:lnTo>
                    <a:pt x="596" y="524"/>
                  </a:lnTo>
                  <a:lnTo>
                    <a:pt x="543" y="516"/>
                  </a:lnTo>
                  <a:lnTo>
                    <a:pt x="488" y="513"/>
                  </a:lnTo>
                  <a:lnTo>
                    <a:pt x="430" y="516"/>
                  </a:lnTo>
                  <a:lnTo>
                    <a:pt x="376" y="524"/>
                  </a:lnTo>
                  <a:lnTo>
                    <a:pt x="326" y="533"/>
                  </a:lnTo>
                  <a:lnTo>
                    <a:pt x="277" y="546"/>
                  </a:lnTo>
                  <a:lnTo>
                    <a:pt x="277" y="0"/>
                  </a:lnTo>
                  <a:lnTo>
                    <a:pt x="0" y="0"/>
                  </a:lnTo>
                  <a:lnTo>
                    <a:pt x="0" y="1570"/>
                  </a:lnTo>
                  <a:lnTo>
                    <a:pt x="48" y="1593"/>
                  </a:lnTo>
                  <a:lnTo>
                    <a:pt x="101" y="1613"/>
                  </a:lnTo>
                  <a:lnTo>
                    <a:pt x="158" y="1628"/>
                  </a:lnTo>
                  <a:lnTo>
                    <a:pt x="220" y="1639"/>
                  </a:lnTo>
                  <a:lnTo>
                    <a:pt x="287" y="1645"/>
                  </a:lnTo>
                  <a:lnTo>
                    <a:pt x="359" y="1648"/>
                  </a:lnTo>
                  <a:lnTo>
                    <a:pt x="428" y="1645"/>
                  </a:lnTo>
                  <a:lnTo>
                    <a:pt x="497" y="1636"/>
                  </a:lnTo>
                  <a:lnTo>
                    <a:pt x="562" y="1620"/>
                  </a:lnTo>
                  <a:lnTo>
                    <a:pt x="625" y="1601"/>
                  </a:lnTo>
                  <a:lnTo>
                    <a:pt x="683" y="1575"/>
                  </a:lnTo>
                  <a:lnTo>
                    <a:pt x="740" y="1543"/>
                  </a:lnTo>
                  <a:lnTo>
                    <a:pt x="791" y="1506"/>
                  </a:lnTo>
                  <a:lnTo>
                    <a:pt x="839" y="1465"/>
                  </a:lnTo>
                  <a:lnTo>
                    <a:pt x="880" y="1417"/>
                  </a:lnTo>
                  <a:lnTo>
                    <a:pt x="917" y="1365"/>
                  </a:lnTo>
                  <a:lnTo>
                    <a:pt x="949" y="1309"/>
                  </a:lnTo>
                  <a:lnTo>
                    <a:pt x="967" y="1356"/>
                  </a:lnTo>
                  <a:lnTo>
                    <a:pt x="990" y="1400"/>
                  </a:lnTo>
                  <a:lnTo>
                    <a:pt x="1016" y="1443"/>
                  </a:lnTo>
                  <a:lnTo>
                    <a:pt x="1047" y="1481"/>
                  </a:lnTo>
                  <a:lnTo>
                    <a:pt x="1082" y="1518"/>
                  </a:lnTo>
                  <a:lnTo>
                    <a:pt x="1121" y="1550"/>
                  </a:lnTo>
                  <a:lnTo>
                    <a:pt x="1164" y="1579"/>
                  </a:lnTo>
                  <a:lnTo>
                    <a:pt x="1213" y="1602"/>
                  </a:lnTo>
                  <a:lnTo>
                    <a:pt x="1265" y="1622"/>
                  </a:lnTo>
                  <a:lnTo>
                    <a:pt x="1323" y="1636"/>
                  </a:lnTo>
                  <a:lnTo>
                    <a:pt x="1384" y="1645"/>
                  </a:lnTo>
                  <a:lnTo>
                    <a:pt x="1451" y="1648"/>
                  </a:lnTo>
                  <a:lnTo>
                    <a:pt x="1508" y="1645"/>
                  </a:lnTo>
                  <a:lnTo>
                    <a:pt x="1564" y="1639"/>
                  </a:lnTo>
                  <a:lnTo>
                    <a:pt x="1622" y="1627"/>
                  </a:lnTo>
                  <a:lnTo>
                    <a:pt x="1680" y="1611"/>
                  </a:lnTo>
                  <a:lnTo>
                    <a:pt x="1737" y="1588"/>
                  </a:lnTo>
                  <a:lnTo>
                    <a:pt x="1792" y="1561"/>
                  </a:lnTo>
                  <a:lnTo>
                    <a:pt x="1845" y="1529"/>
                  </a:lnTo>
                  <a:lnTo>
                    <a:pt x="1780" y="1352"/>
                  </a:lnTo>
                  <a:lnTo>
                    <a:pt x="1723" y="1379"/>
                  </a:lnTo>
                  <a:lnTo>
                    <a:pt x="1670" y="1400"/>
                  </a:lnTo>
                  <a:lnTo>
                    <a:pt x="1613" y="1416"/>
                  </a:lnTo>
                  <a:lnTo>
                    <a:pt x="1557" y="1425"/>
                  </a:lnTo>
                  <a:lnTo>
                    <a:pt x="1497" y="1428"/>
                  </a:lnTo>
                  <a:lnTo>
                    <a:pt x="1448" y="1423"/>
                  </a:lnTo>
                  <a:lnTo>
                    <a:pt x="1401" y="1414"/>
                  </a:lnTo>
                  <a:lnTo>
                    <a:pt x="1358" y="1399"/>
                  </a:lnTo>
                  <a:lnTo>
                    <a:pt x="1318" y="1378"/>
                  </a:lnTo>
                  <a:lnTo>
                    <a:pt x="1283" y="1352"/>
                  </a:lnTo>
                  <a:lnTo>
                    <a:pt x="1253" y="1319"/>
                  </a:lnTo>
                  <a:lnTo>
                    <a:pt x="1228" y="1284"/>
                  </a:lnTo>
                  <a:lnTo>
                    <a:pt x="1210" y="1245"/>
                  </a:lnTo>
                  <a:lnTo>
                    <a:pt x="1196" y="1200"/>
                  </a:lnTo>
                  <a:lnTo>
                    <a:pt x="1192" y="1154"/>
                  </a:lnTo>
                  <a:lnTo>
                    <a:pt x="1891" y="1154"/>
                  </a:lnTo>
                  <a:lnTo>
                    <a:pt x="1891" y="1074"/>
                  </a:lnTo>
                  <a:close/>
                  <a:moveTo>
                    <a:pt x="411" y="1422"/>
                  </a:moveTo>
                  <a:lnTo>
                    <a:pt x="373" y="1422"/>
                  </a:lnTo>
                  <a:lnTo>
                    <a:pt x="339" y="1417"/>
                  </a:lnTo>
                  <a:lnTo>
                    <a:pt x="307" y="1411"/>
                  </a:lnTo>
                  <a:lnTo>
                    <a:pt x="277" y="1402"/>
                  </a:lnTo>
                  <a:lnTo>
                    <a:pt x="277" y="780"/>
                  </a:lnTo>
                  <a:lnTo>
                    <a:pt x="301" y="769"/>
                  </a:lnTo>
                  <a:lnTo>
                    <a:pt x="327" y="760"/>
                  </a:lnTo>
                  <a:lnTo>
                    <a:pt x="358" y="753"/>
                  </a:lnTo>
                  <a:lnTo>
                    <a:pt x="391" y="748"/>
                  </a:lnTo>
                  <a:lnTo>
                    <a:pt x="430" y="745"/>
                  </a:lnTo>
                  <a:lnTo>
                    <a:pt x="480" y="750"/>
                  </a:lnTo>
                  <a:lnTo>
                    <a:pt x="524" y="759"/>
                  </a:lnTo>
                  <a:lnTo>
                    <a:pt x="567" y="776"/>
                  </a:lnTo>
                  <a:lnTo>
                    <a:pt x="604" y="799"/>
                  </a:lnTo>
                  <a:lnTo>
                    <a:pt x="636" y="826"/>
                  </a:lnTo>
                  <a:lnTo>
                    <a:pt x="665" y="858"/>
                  </a:lnTo>
                  <a:lnTo>
                    <a:pt x="688" y="893"/>
                  </a:lnTo>
                  <a:lnTo>
                    <a:pt x="706" y="933"/>
                  </a:lnTo>
                  <a:lnTo>
                    <a:pt x="720" y="974"/>
                  </a:lnTo>
                  <a:lnTo>
                    <a:pt x="727" y="1019"/>
                  </a:lnTo>
                  <a:lnTo>
                    <a:pt x="730" y="1064"/>
                  </a:lnTo>
                  <a:lnTo>
                    <a:pt x="727" y="1118"/>
                  </a:lnTo>
                  <a:lnTo>
                    <a:pt x="718" y="1170"/>
                  </a:lnTo>
                  <a:lnTo>
                    <a:pt x="701" y="1217"/>
                  </a:lnTo>
                  <a:lnTo>
                    <a:pt x="682" y="1261"/>
                  </a:lnTo>
                  <a:lnTo>
                    <a:pt x="656" y="1301"/>
                  </a:lnTo>
                  <a:lnTo>
                    <a:pt x="623" y="1336"/>
                  </a:lnTo>
                  <a:lnTo>
                    <a:pt x="588" y="1365"/>
                  </a:lnTo>
                  <a:lnTo>
                    <a:pt x="549" y="1390"/>
                  </a:lnTo>
                  <a:lnTo>
                    <a:pt x="506" y="1408"/>
                  </a:lnTo>
                  <a:lnTo>
                    <a:pt x="460" y="1419"/>
                  </a:lnTo>
                  <a:lnTo>
                    <a:pt x="411" y="1422"/>
                  </a:lnTo>
                  <a:close/>
                  <a:moveTo>
                    <a:pt x="1186" y="959"/>
                  </a:moveTo>
                  <a:lnTo>
                    <a:pt x="1187" y="924"/>
                  </a:lnTo>
                  <a:lnTo>
                    <a:pt x="1195" y="889"/>
                  </a:lnTo>
                  <a:lnTo>
                    <a:pt x="1205" y="855"/>
                  </a:lnTo>
                  <a:lnTo>
                    <a:pt x="1222" y="823"/>
                  </a:lnTo>
                  <a:lnTo>
                    <a:pt x="1242" y="795"/>
                  </a:lnTo>
                  <a:lnTo>
                    <a:pt x="1265" y="769"/>
                  </a:lnTo>
                  <a:lnTo>
                    <a:pt x="1294" y="750"/>
                  </a:lnTo>
                  <a:lnTo>
                    <a:pt x="1325" y="733"/>
                  </a:lnTo>
                  <a:lnTo>
                    <a:pt x="1360" y="724"/>
                  </a:lnTo>
                  <a:lnTo>
                    <a:pt x="1398" y="721"/>
                  </a:lnTo>
                  <a:lnTo>
                    <a:pt x="1438" y="724"/>
                  </a:lnTo>
                  <a:lnTo>
                    <a:pt x="1473" y="734"/>
                  </a:lnTo>
                  <a:lnTo>
                    <a:pt x="1505" y="750"/>
                  </a:lnTo>
                  <a:lnTo>
                    <a:pt x="1531" y="771"/>
                  </a:lnTo>
                  <a:lnTo>
                    <a:pt x="1554" y="795"/>
                  </a:lnTo>
                  <a:lnTo>
                    <a:pt x="1572" y="824"/>
                  </a:lnTo>
                  <a:lnTo>
                    <a:pt x="1587" y="855"/>
                  </a:lnTo>
                  <a:lnTo>
                    <a:pt x="1596" y="889"/>
                  </a:lnTo>
                  <a:lnTo>
                    <a:pt x="1604" y="924"/>
                  </a:lnTo>
                  <a:lnTo>
                    <a:pt x="1607" y="959"/>
                  </a:lnTo>
                  <a:lnTo>
                    <a:pt x="1186" y="959"/>
                  </a:lnTo>
                  <a:close/>
                </a:path>
              </a:pathLst>
            </a:custGeom>
            <a:solidFill>
              <a:srgbClr val="000000"/>
            </a:solidFill>
            <a:ln w="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3152738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accent5">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nicolas.belkacemi@iefh.belgie.b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556792"/>
            <a:ext cx="7774632" cy="3888432"/>
          </a:xfrm>
        </p:spPr>
        <p:txBody>
          <a:bodyPr>
            <a:normAutofit fontScale="90000"/>
          </a:bodyPr>
          <a:lstStyle/>
          <a:p>
            <a:r>
              <a:rPr lang="fr-BE" dirty="0" smtClean="0"/>
              <a:t/>
            </a:r>
            <a:br>
              <a:rPr lang="fr-BE" dirty="0" smtClean="0"/>
            </a:br>
            <a:r>
              <a:rPr lang="fr-BE" dirty="0" smtClean="0"/>
              <a:t/>
            </a:r>
            <a:br>
              <a:rPr lang="fr-BE" dirty="0" smtClean="0"/>
            </a:br>
            <a:r>
              <a:rPr lang="fr-BE" dirty="0"/>
              <a:t/>
            </a:r>
            <a:br>
              <a:rPr lang="fr-BE" dirty="0"/>
            </a:br>
            <a:r>
              <a:rPr lang="fr-BE" sz="3100" b="1" dirty="0" err="1" smtClean="0"/>
              <a:t>Studiedag</a:t>
            </a:r>
            <a:r>
              <a:rPr lang="fr-BE" sz="3100" b="1" dirty="0" smtClean="0"/>
              <a:t> « </a:t>
            </a:r>
            <a:r>
              <a:rPr lang="nl-NL" sz="3100" b="1" dirty="0" smtClean="0"/>
              <a:t>Naar een betere aanpak van </a:t>
            </a:r>
            <a:r>
              <a:rPr lang="nl-NL" sz="3100" b="1" dirty="0" err="1" smtClean="0"/>
              <a:t>eergerelateerd</a:t>
            </a:r>
            <a:r>
              <a:rPr lang="nl-NL" sz="3100" b="1" dirty="0" smtClean="0"/>
              <a:t> geweld, gedwongen huwelijken en vrouwelijke genitale verminkingen</a:t>
            </a:r>
            <a:r>
              <a:rPr lang="fr-BE" sz="3100" b="1" dirty="0" smtClean="0"/>
              <a:t>»</a:t>
            </a:r>
            <a:br>
              <a:rPr lang="fr-BE" sz="3100" b="1" dirty="0" smtClean="0"/>
            </a:br>
            <a:r>
              <a:rPr lang="fr-BE" sz="3100" b="1" dirty="0"/>
              <a:t/>
            </a:r>
            <a:br>
              <a:rPr lang="fr-BE" sz="3100" b="1" dirty="0"/>
            </a:br>
            <a:r>
              <a:rPr lang="nl-NL" sz="2700" i="1" dirty="0" smtClean="0"/>
              <a:t>Voorstelling </a:t>
            </a:r>
            <a:r>
              <a:rPr lang="nl-NL" sz="2700" i="1" dirty="0"/>
              <a:t>van de nieuwe omzendbrief van strafrechtelijk beleid van de minister van Justitie en het College van procureurs-generaal</a:t>
            </a:r>
            <a:r>
              <a:rPr lang="fr-BE" b="1" dirty="0" smtClean="0"/>
              <a:t/>
            </a:r>
            <a:br>
              <a:rPr lang="fr-BE" b="1" dirty="0" smtClean="0"/>
            </a:br>
            <a:r>
              <a:rPr lang="fr-BE" dirty="0" smtClean="0"/>
              <a:t/>
            </a:r>
            <a:br>
              <a:rPr lang="fr-BE" dirty="0" smtClean="0"/>
            </a:br>
            <a:r>
              <a:rPr lang="fr-BE" sz="3100" dirty="0" smtClean="0"/>
              <a:t>5 </a:t>
            </a:r>
            <a:r>
              <a:rPr lang="fr-BE" sz="3100" dirty="0" err="1" smtClean="0"/>
              <a:t>mei</a:t>
            </a:r>
            <a:r>
              <a:rPr lang="fr-BE" sz="3100" dirty="0" smtClean="0"/>
              <a:t> 2017 </a:t>
            </a:r>
            <a:br>
              <a:rPr lang="fr-BE" sz="3100" dirty="0" smtClean="0"/>
            </a:br>
            <a:r>
              <a:rPr lang="fr-BE" dirty="0"/>
              <a:t/>
            </a:r>
            <a:br>
              <a:rPr lang="fr-BE" dirty="0"/>
            </a:br>
            <a:endParaRPr lang="fr-BE" dirty="0"/>
          </a:p>
        </p:txBody>
      </p:sp>
    </p:spTree>
    <p:extLst>
      <p:ext uri="{BB962C8B-B14F-4D97-AF65-F5344CB8AC3E}">
        <p14:creationId xmlns:p14="http://schemas.microsoft.com/office/powerpoint/2010/main" val="3416618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836712"/>
            <a:ext cx="8229600" cy="720080"/>
          </a:xfrm>
        </p:spPr>
        <p:txBody>
          <a:bodyPr>
            <a:normAutofit/>
          </a:bodyPr>
          <a:lstStyle/>
          <a:p>
            <a:r>
              <a:rPr lang="nl-BE" sz="4000" dirty="0" smtClean="0"/>
              <a:t>I</a:t>
            </a:r>
            <a:r>
              <a:rPr lang="nl-BE" sz="4000" dirty="0" smtClean="0"/>
              <a:t>nternationale monitoring</a:t>
            </a:r>
            <a:endParaRPr lang="en-GB" sz="4000" dirty="0"/>
          </a:p>
        </p:txBody>
      </p:sp>
      <p:sp>
        <p:nvSpPr>
          <p:cNvPr id="3" name="Tijdelijke aanduiding voor inhoud 2"/>
          <p:cNvSpPr>
            <a:spLocks noGrp="1"/>
          </p:cNvSpPr>
          <p:nvPr>
            <p:ph idx="1"/>
          </p:nvPr>
        </p:nvSpPr>
        <p:spPr>
          <a:xfrm>
            <a:off x="457200" y="1700808"/>
            <a:ext cx="8229600" cy="4824536"/>
          </a:xfrm>
        </p:spPr>
        <p:txBody>
          <a:bodyPr>
            <a:noAutofit/>
          </a:bodyPr>
          <a:lstStyle/>
          <a:p>
            <a:pPr marL="342900" lvl="1" indent="-342900" algn="just">
              <a:buFont typeface="Arial" panose="020B0604020202020204" pitchFamily="34" charset="0"/>
              <a:buChar char="•"/>
            </a:pPr>
            <a:r>
              <a:rPr lang="nl-BE" sz="3000" dirty="0" smtClean="0">
                <a:solidFill>
                  <a:schemeClr val="tx1"/>
                </a:solidFill>
              </a:rPr>
              <a:t>Agenda</a:t>
            </a:r>
            <a:endParaRPr lang="nl-BE" sz="3000" dirty="0" smtClean="0">
              <a:solidFill>
                <a:schemeClr val="tx1"/>
              </a:solidFill>
            </a:endParaRPr>
          </a:p>
          <a:p>
            <a:pPr marL="457200" lvl="1" indent="-457200" algn="just">
              <a:buFontTx/>
              <a:buChar char="-"/>
            </a:pPr>
            <a:r>
              <a:rPr lang="nl-NL" sz="2400" dirty="0">
                <a:solidFill>
                  <a:schemeClr val="tx1"/>
                </a:solidFill>
              </a:rPr>
              <a:t>Vragenlijst naar België gestuurd door GREVIO in mei 2015</a:t>
            </a:r>
          </a:p>
          <a:p>
            <a:pPr marL="457200" lvl="1" indent="-457200" algn="just">
              <a:buFontTx/>
              <a:buChar char="-"/>
            </a:pPr>
            <a:r>
              <a:rPr lang="nl-NL" sz="2400" dirty="0">
                <a:solidFill>
                  <a:schemeClr val="tx1"/>
                </a:solidFill>
              </a:rPr>
              <a:t>Antwoorden van België ten laatste in september 2018</a:t>
            </a:r>
          </a:p>
          <a:p>
            <a:pPr marL="457200" lvl="1" indent="-457200" algn="just">
              <a:buFontTx/>
              <a:buChar char="-"/>
            </a:pPr>
            <a:r>
              <a:rPr lang="nl-NL" sz="2400" dirty="0">
                <a:solidFill>
                  <a:schemeClr val="tx1"/>
                </a:solidFill>
              </a:rPr>
              <a:t>Alternatieve rapporten van het middenveld</a:t>
            </a:r>
          </a:p>
          <a:p>
            <a:pPr marL="457200" lvl="1" indent="-457200" algn="just">
              <a:buFontTx/>
              <a:buChar char="-"/>
            </a:pPr>
            <a:r>
              <a:rPr lang="nl-NL" sz="2400" dirty="0">
                <a:solidFill>
                  <a:schemeClr val="tx1"/>
                </a:solidFill>
              </a:rPr>
              <a:t>Dialoog tussen België en GREVIO tijdens het eerste kwartaal van 2019.</a:t>
            </a:r>
          </a:p>
          <a:p>
            <a:pPr marL="457200" lvl="1" indent="-457200" algn="just">
              <a:buFontTx/>
              <a:buChar char="-"/>
            </a:pPr>
            <a:r>
              <a:rPr lang="nl-NL" sz="2400" dirty="0">
                <a:solidFill>
                  <a:schemeClr val="tx1"/>
                </a:solidFill>
              </a:rPr>
              <a:t>Mogelijke evaluatiebezoeken van GREVIO tijdens het eerste kwartaal  van 2019.</a:t>
            </a:r>
          </a:p>
          <a:p>
            <a:pPr marL="457200" lvl="1" indent="-457200" algn="just">
              <a:buFontTx/>
              <a:buChar char="-"/>
            </a:pPr>
            <a:r>
              <a:rPr lang="nl-NL" sz="2400" dirty="0">
                <a:solidFill>
                  <a:schemeClr val="tx1"/>
                </a:solidFill>
              </a:rPr>
              <a:t>Rapport van GREVIO over België tijdens het derde kwartaal van 2019</a:t>
            </a:r>
            <a:r>
              <a:rPr lang="nl-NL" sz="2400" dirty="0" smtClean="0">
                <a:solidFill>
                  <a:schemeClr val="tx1"/>
                </a:solidFill>
              </a:rPr>
              <a:t>.</a:t>
            </a:r>
            <a:endParaRPr lang="nl-NL" sz="2400" dirty="0">
              <a:solidFill>
                <a:schemeClr val="tx1"/>
              </a:solidFill>
            </a:endParaRPr>
          </a:p>
        </p:txBody>
      </p:sp>
    </p:spTree>
    <p:extLst>
      <p:ext uri="{BB962C8B-B14F-4D97-AF65-F5344CB8AC3E}">
        <p14:creationId xmlns:p14="http://schemas.microsoft.com/office/powerpoint/2010/main" val="79936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132856"/>
            <a:ext cx="7774632" cy="2952328"/>
          </a:xfrm>
        </p:spPr>
        <p:txBody>
          <a:bodyPr>
            <a:normAutofit/>
          </a:bodyPr>
          <a:lstStyle/>
          <a:p>
            <a:r>
              <a:rPr lang="fr-BE" dirty="0"/>
              <a:t/>
            </a:r>
            <a:br>
              <a:rPr lang="fr-BE" dirty="0"/>
            </a:br>
            <a:endParaRPr lang="fr-BE" dirty="0"/>
          </a:p>
        </p:txBody>
      </p:sp>
      <p:pic>
        <p:nvPicPr>
          <p:cNvPr id="4" name="Espace réservé du conten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276872"/>
            <a:ext cx="2371725" cy="2857500"/>
          </a:xfrm>
          <a:prstGeom prst="rect">
            <a:avLst/>
          </a:prstGeom>
        </p:spPr>
      </p:pic>
      <p:pic>
        <p:nvPicPr>
          <p:cNvPr id="5" name="Espace réservé du contenu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2276872"/>
            <a:ext cx="2400300" cy="2857500"/>
          </a:xfrm>
          <a:prstGeom prst="rect">
            <a:avLst/>
          </a:prstGeom>
        </p:spPr>
      </p:pic>
    </p:spTree>
    <p:extLst>
      <p:ext uri="{BB962C8B-B14F-4D97-AF65-F5344CB8AC3E}">
        <p14:creationId xmlns:p14="http://schemas.microsoft.com/office/powerpoint/2010/main" val="776449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Inleiding</a:t>
            </a:r>
            <a:endParaRPr lang="fr-BE" dirty="0"/>
          </a:p>
        </p:txBody>
      </p:sp>
      <p:sp>
        <p:nvSpPr>
          <p:cNvPr id="3" name="Espace réservé du contenu 2"/>
          <p:cNvSpPr>
            <a:spLocks noGrp="1"/>
          </p:cNvSpPr>
          <p:nvPr>
            <p:ph sz="half" idx="1"/>
          </p:nvPr>
        </p:nvSpPr>
        <p:spPr>
          <a:xfrm>
            <a:off x="457200" y="1600200"/>
            <a:ext cx="8147248" cy="4525963"/>
          </a:xfrm>
        </p:spPr>
        <p:txBody>
          <a:bodyPr>
            <a:normAutofit/>
          </a:bodyPr>
          <a:lstStyle/>
          <a:p>
            <a:r>
              <a:rPr lang="nl-NL" dirty="0">
                <a:solidFill>
                  <a:schemeClr val="tx1"/>
                </a:solidFill>
              </a:rPr>
              <a:t>Nationaal actieplan (NAP) sinds 2001</a:t>
            </a:r>
          </a:p>
          <a:p>
            <a:r>
              <a:rPr lang="nl-NL" dirty="0">
                <a:solidFill>
                  <a:schemeClr val="tx1"/>
                </a:solidFill>
              </a:rPr>
              <a:t>Federale Staat, Gemeenschappen en Gewesten</a:t>
            </a:r>
          </a:p>
          <a:p>
            <a:r>
              <a:rPr lang="nl-NL" dirty="0">
                <a:solidFill>
                  <a:schemeClr val="tx1"/>
                </a:solidFill>
              </a:rPr>
              <a:t>Coördinatie door het IGVM</a:t>
            </a:r>
          </a:p>
          <a:p>
            <a:r>
              <a:rPr lang="nl-NL" dirty="0">
                <a:solidFill>
                  <a:schemeClr val="tx1"/>
                </a:solidFill>
              </a:rPr>
              <a:t>Europese en internationale vereiste</a:t>
            </a:r>
          </a:p>
          <a:p>
            <a:r>
              <a:rPr lang="nl-NL" dirty="0">
                <a:solidFill>
                  <a:schemeClr val="tx1"/>
                </a:solidFill>
              </a:rPr>
              <a:t>Verschillende opeenvolgende plannen:</a:t>
            </a:r>
          </a:p>
          <a:p>
            <a:r>
              <a:rPr lang="nl-NL" dirty="0">
                <a:solidFill>
                  <a:schemeClr val="tx1"/>
                </a:solidFill>
              </a:rPr>
              <a:t>Integratie VGV, gedwongen huwelijken en </a:t>
            </a:r>
            <a:r>
              <a:rPr lang="nl-NL" dirty="0" err="1">
                <a:solidFill>
                  <a:schemeClr val="tx1"/>
                </a:solidFill>
              </a:rPr>
              <a:t>eergerelateerd</a:t>
            </a:r>
            <a:r>
              <a:rPr lang="nl-NL" dirty="0">
                <a:solidFill>
                  <a:schemeClr val="tx1"/>
                </a:solidFill>
              </a:rPr>
              <a:t> geweld in het NAP sinds </a:t>
            </a:r>
            <a:r>
              <a:rPr lang="nl-NL" dirty="0" smtClean="0">
                <a:solidFill>
                  <a:schemeClr val="tx1"/>
                </a:solidFill>
              </a:rPr>
              <a:t>2010</a:t>
            </a:r>
            <a:endParaRPr lang="nl-NL" dirty="0">
              <a:solidFill>
                <a:schemeClr val="tx1"/>
              </a:solidFill>
            </a:endParaRPr>
          </a:p>
        </p:txBody>
      </p:sp>
    </p:spTree>
    <p:extLst>
      <p:ext uri="{BB962C8B-B14F-4D97-AF65-F5344CB8AC3E}">
        <p14:creationId xmlns:p14="http://schemas.microsoft.com/office/powerpoint/2010/main" val="2345446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NAP </a:t>
            </a:r>
            <a:r>
              <a:rPr lang="fr-BE" dirty="0" smtClean="0"/>
              <a:t>2015-2019</a:t>
            </a:r>
            <a:endParaRPr lang="fr-BE" dirty="0"/>
          </a:p>
        </p:txBody>
      </p:sp>
      <p:sp>
        <p:nvSpPr>
          <p:cNvPr id="3" name="Espace réservé du contenu 2"/>
          <p:cNvSpPr>
            <a:spLocks noGrp="1"/>
          </p:cNvSpPr>
          <p:nvPr>
            <p:ph sz="half" idx="1"/>
          </p:nvPr>
        </p:nvSpPr>
        <p:spPr>
          <a:xfrm>
            <a:off x="457200" y="1600200"/>
            <a:ext cx="8219256" cy="4525963"/>
          </a:xfrm>
        </p:spPr>
        <p:txBody>
          <a:bodyPr>
            <a:noAutofit/>
          </a:bodyPr>
          <a:lstStyle/>
          <a:p>
            <a:pPr marL="0" indent="0" algn="ctr">
              <a:buNone/>
            </a:pPr>
            <a:r>
              <a:rPr lang="fr-BE" sz="2600" u="sng" dirty="0" err="1" smtClean="0">
                <a:solidFill>
                  <a:schemeClr val="tx1"/>
                </a:solidFill>
              </a:rPr>
              <a:t>Algemeen</a:t>
            </a:r>
            <a:r>
              <a:rPr lang="fr-BE" sz="2600" u="sng" dirty="0" smtClean="0">
                <a:solidFill>
                  <a:schemeClr val="tx1"/>
                </a:solidFill>
              </a:rPr>
              <a:t> </a:t>
            </a:r>
            <a:r>
              <a:rPr lang="fr-BE" sz="2600" u="sng" dirty="0" err="1" smtClean="0">
                <a:solidFill>
                  <a:schemeClr val="tx1"/>
                </a:solidFill>
              </a:rPr>
              <a:t>presentatie</a:t>
            </a:r>
            <a:endParaRPr lang="fr-BE" sz="2600" dirty="0" smtClean="0">
              <a:solidFill>
                <a:schemeClr val="tx1"/>
              </a:solidFill>
            </a:endParaRPr>
          </a:p>
          <a:p>
            <a:r>
              <a:rPr lang="nl-NL" sz="2200" dirty="0">
                <a:solidFill>
                  <a:schemeClr val="tx1"/>
                </a:solidFill>
              </a:rPr>
              <a:t>Gebaseerd op het Verdrag van Istanbul (geratificeerd door België op 14 maart 2016) en de richtlijn 2012/29/EU (rechten, ondersteuning en bescherming van slachtoffers van strafbare feiten</a:t>
            </a:r>
            <a:r>
              <a:rPr lang="nl-NL" sz="2200" dirty="0" smtClean="0">
                <a:solidFill>
                  <a:schemeClr val="tx1"/>
                </a:solidFill>
              </a:rPr>
              <a:t>)</a:t>
            </a:r>
          </a:p>
          <a:p>
            <a:r>
              <a:rPr lang="nl-NL" sz="2200" dirty="0" smtClean="0">
                <a:solidFill>
                  <a:schemeClr val="tx1"/>
                </a:solidFill>
              </a:rPr>
              <a:t>Rekening </a:t>
            </a:r>
            <a:r>
              <a:rPr lang="nl-NL" sz="2200" dirty="0">
                <a:solidFill>
                  <a:schemeClr val="tx1"/>
                </a:solidFill>
              </a:rPr>
              <a:t>houden met aanbevelingen en rapporten van Belgische, Europese en internationale </a:t>
            </a:r>
            <a:r>
              <a:rPr lang="nl-NL" sz="2200" dirty="0" smtClean="0">
                <a:solidFill>
                  <a:schemeClr val="tx1"/>
                </a:solidFill>
              </a:rPr>
              <a:t>ngo’s</a:t>
            </a:r>
            <a:endParaRPr lang="fr-BE" sz="2200" dirty="0">
              <a:solidFill>
                <a:schemeClr val="tx1"/>
              </a:solidFill>
            </a:endParaRPr>
          </a:p>
          <a:p>
            <a:r>
              <a:rPr lang="nl-NL" sz="2200" dirty="0">
                <a:solidFill>
                  <a:schemeClr val="tx1"/>
                </a:solidFill>
              </a:rPr>
              <a:t>Principes van de 4 p’s: </a:t>
            </a:r>
            <a:r>
              <a:rPr lang="nl-NL" sz="2200" dirty="0" err="1" smtClean="0">
                <a:solidFill>
                  <a:schemeClr val="tx1"/>
                </a:solidFill>
              </a:rPr>
              <a:t>integrated</a:t>
            </a:r>
            <a:r>
              <a:rPr lang="nl-NL" sz="2200" dirty="0" smtClean="0">
                <a:solidFill>
                  <a:schemeClr val="tx1"/>
                </a:solidFill>
              </a:rPr>
              <a:t> </a:t>
            </a:r>
            <a:r>
              <a:rPr lang="nl-NL" sz="2200" dirty="0" err="1" smtClean="0">
                <a:solidFill>
                  <a:schemeClr val="tx1"/>
                </a:solidFill>
              </a:rPr>
              <a:t>policies</a:t>
            </a:r>
            <a:r>
              <a:rPr lang="nl-NL" sz="2200" dirty="0" smtClean="0">
                <a:solidFill>
                  <a:schemeClr val="tx1"/>
                </a:solidFill>
              </a:rPr>
              <a:t>, prevention, </a:t>
            </a:r>
            <a:r>
              <a:rPr lang="nl-NL" sz="2200" dirty="0" err="1" smtClean="0">
                <a:solidFill>
                  <a:schemeClr val="tx1"/>
                </a:solidFill>
              </a:rPr>
              <a:t>protection</a:t>
            </a:r>
            <a:r>
              <a:rPr lang="nl-NL" sz="2200" dirty="0" smtClean="0">
                <a:solidFill>
                  <a:schemeClr val="tx1"/>
                </a:solidFill>
              </a:rPr>
              <a:t>, </a:t>
            </a:r>
            <a:r>
              <a:rPr lang="nl-NL" sz="2200" dirty="0" err="1" smtClean="0">
                <a:solidFill>
                  <a:schemeClr val="tx1"/>
                </a:solidFill>
              </a:rPr>
              <a:t>prosecution</a:t>
            </a:r>
            <a:r>
              <a:rPr lang="nl-NL" sz="2200" dirty="0">
                <a:solidFill>
                  <a:schemeClr val="tx1"/>
                </a:solidFill>
              </a:rPr>
              <a:t> (+ </a:t>
            </a:r>
            <a:r>
              <a:rPr lang="nl-NL" sz="2200" dirty="0" smtClean="0">
                <a:solidFill>
                  <a:schemeClr val="tx1"/>
                </a:solidFill>
              </a:rPr>
              <a:t>participatie </a:t>
            </a:r>
            <a:r>
              <a:rPr lang="nl-NL" sz="2200" dirty="0">
                <a:solidFill>
                  <a:schemeClr val="tx1"/>
                </a:solidFill>
              </a:rPr>
              <a:t>en </a:t>
            </a:r>
            <a:r>
              <a:rPr lang="nl-NL" sz="2200" dirty="0" smtClean="0">
                <a:solidFill>
                  <a:schemeClr val="tx1"/>
                </a:solidFill>
              </a:rPr>
              <a:t>partnership)</a:t>
            </a:r>
            <a:endParaRPr lang="nl-NL" sz="2200" dirty="0">
              <a:solidFill>
                <a:schemeClr val="tx1"/>
              </a:solidFill>
            </a:endParaRPr>
          </a:p>
          <a:p>
            <a:r>
              <a:rPr lang="nl-NL" sz="2200" dirty="0">
                <a:solidFill>
                  <a:schemeClr val="tx1"/>
                </a:solidFill>
              </a:rPr>
              <a:t>235 maatregelen, waarvan 49 over </a:t>
            </a:r>
            <a:r>
              <a:rPr lang="nl-NL" sz="2200" dirty="0" err="1">
                <a:solidFill>
                  <a:schemeClr val="tx1"/>
                </a:solidFill>
              </a:rPr>
              <a:t>eergerelateerd</a:t>
            </a:r>
            <a:r>
              <a:rPr lang="nl-NL" sz="2200" dirty="0">
                <a:solidFill>
                  <a:schemeClr val="tx1"/>
                </a:solidFill>
              </a:rPr>
              <a:t> geweld, VGV en gedwongen huwelijken. </a:t>
            </a:r>
            <a:endParaRPr lang="nl-NL" sz="2200" dirty="0" smtClean="0">
              <a:solidFill>
                <a:schemeClr val="tx1"/>
              </a:solidFill>
            </a:endParaRPr>
          </a:p>
          <a:p>
            <a:r>
              <a:rPr lang="nl-NL" sz="2200" dirty="0">
                <a:solidFill>
                  <a:schemeClr val="tx1"/>
                </a:solidFill>
              </a:rPr>
              <a:t>Opvolging van een interdepartementale groep gecoördineerd door het IGVM</a:t>
            </a:r>
            <a:endParaRPr lang="nl-NL" sz="2200" dirty="0" smtClean="0">
              <a:solidFill>
                <a:schemeClr val="tx1"/>
              </a:solidFill>
            </a:endParaRPr>
          </a:p>
        </p:txBody>
      </p:sp>
    </p:spTree>
    <p:extLst>
      <p:ext uri="{BB962C8B-B14F-4D97-AF65-F5344CB8AC3E}">
        <p14:creationId xmlns:p14="http://schemas.microsoft.com/office/powerpoint/2010/main" val="3407147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NAP </a:t>
            </a:r>
            <a:r>
              <a:rPr lang="fr-BE" dirty="0" smtClean="0"/>
              <a:t>2015-2019</a:t>
            </a:r>
            <a:endParaRPr lang="fr-BE" dirty="0"/>
          </a:p>
        </p:txBody>
      </p:sp>
      <p:sp>
        <p:nvSpPr>
          <p:cNvPr id="3" name="Espace réservé du contenu 2"/>
          <p:cNvSpPr>
            <a:spLocks noGrp="1"/>
          </p:cNvSpPr>
          <p:nvPr>
            <p:ph sz="half" idx="1"/>
          </p:nvPr>
        </p:nvSpPr>
        <p:spPr>
          <a:xfrm>
            <a:off x="457200" y="1600200"/>
            <a:ext cx="8219256" cy="4525963"/>
          </a:xfrm>
        </p:spPr>
        <p:txBody>
          <a:bodyPr>
            <a:normAutofit fontScale="77500" lnSpcReduction="20000"/>
          </a:bodyPr>
          <a:lstStyle/>
          <a:p>
            <a:pPr marL="0" indent="0" algn="ctr">
              <a:buNone/>
            </a:pPr>
            <a:r>
              <a:rPr lang="fr-BE" sz="3100" u="sng" dirty="0" err="1" smtClean="0">
                <a:solidFill>
                  <a:schemeClr val="tx1"/>
                </a:solidFill>
              </a:rPr>
              <a:t>Richtlijnen</a:t>
            </a:r>
            <a:endParaRPr lang="fr-BE" sz="3100" u="sng" dirty="0" smtClean="0">
              <a:solidFill>
                <a:schemeClr val="tx1"/>
              </a:solidFill>
            </a:endParaRPr>
          </a:p>
          <a:p>
            <a:pPr marL="0" indent="0" algn="ctr">
              <a:buNone/>
            </a:pPr>
            <a:endParaRPr lang="fr-BE" sz="3100" u="sng" dirty="0" smtClean="0">
              <a:solidFill>
                <a:schemeClr val="tx1"/>
              </a:solidFill>
            </a:endParaRPr>
          </a:p>
          <a:p>
            <a:r>
              <a:rPr lang="nl-NL" sz="3100" dirty="0">
                <a:solidFill>
                  <a:schemeClr val="tx1"/>
                </a:solidFill>
              </a:rPr>
              <a:t>Ontwikkeling van de multidisciplinaire, integrale en holistische aanpak</a:t>
            </a:r>
          </a:p>
          <a:p>
            <a:r>
              <a:rPr lang="nl-NL" sz="3100" dirty="0">
                <a:solidFill>
                  <a:schemeClr val="tx1"/>
                </a:solidFill>
              </a:rPr>
              <a:t>Opstellen en verbeteren van wetgeving en reglementering</a:t>
            </a:r>
          </a:p>
          <a:p>
            <a:r>
              <a:rPr lang="nl-NL" sz="3100" dirty="0">
                <a:solidFill>
                  <a:schemeClr val="tx1"/>
                </a:solidFill>
              </a:rPr>
              <a:t>Doorverwijzing van slachtoffers</a:t>
            </a:r>
          </a:p>
          <a:p>
            <a:r>
              <a:rPr lang="nl-NL" sz="3100" dirty="0">
                <a:solidFill>
                  <a:schemeClr val="tx1"/>
                </a:solidFill>
              </a:rPr>
              <a:t>Verzameling van statistieken</a:t>
            </a:r>
          </a:p>
          <a:p>
            <a:r>
              <a:rPr lang="nl-NL" sz="3100" dirty="0">
                <a:solidFill>
                  <a:schemeClr val="tx1"/>
                </a:solidFill>
              </a:rPr>
              <a:t>Opsporen van situaties  </a:t>
            </a:r>
          </a:p>
          <a:p>
            <a:r>
              <a:rPr lang="nl-NL" sz="3100" dirty="0">
                <a:solidFill>
                  <a:schemeClr val="tx1"/>
                </a:solidFill>
              </a:rPr>
              <a:t>Preventie op scholen</a:t>
            </a:r>
          </a:p>
          <a:p>
            <a:r>
              <a:rPr lang="nl-NL" sz="3100" dirty="0">
                <a:solidFill>
                  <a:schemeClr val="tx1"/>
                </a:solidFill>
              </a:rPr>
              <a:t>Versterken van de opleidingen </a:t>
            </a:r>
            <a:endParaRPr lang="fr-BE" sz="3100" dirty="0">
              <a:solidFill>
                <a:schemeClr val="tx1"/>
              </a:solidFill>
            </a:endParaRPr>
          </a:p>
          <a:p>
            <a:r>
              <a:rPr lang="fr-BE" sz="3100" dirty="0" err="1" smtClean="0">
                <a:solidFill>
                  <a:schemeClr val="tx1"/>
                </a:solidFill>
                <a:sym typeface="Wingdings" panose="05000000000000000000" pitchFamily="2" charset="2"/>
              </a:rPr>
              <a:t>Enz</a:t>
            </a:r>
            <a:r>
              <a:rPr lang="fr-BE" sz="3100" dirty="0" smtClean="0">
                <a:solidFill>
                  <a:schemeClr val="tx1"/>
                </a:solidFill>
                <a:sym typeface="Wingdings" panose="05000000000000000000" pitchFamily="2" charset="2"/>
              </a:rPr>
              <a:t>. </a:t>
            </a:r>
            <a:endParaRPr lang="fr-BE" dirty="0">
              <a:solidFill>
                <a:schemeClr val="tx1"/>
              </a:solidFill>
              <a:sym typeface="Wingdings" panose="05000000000000000000" pitchFamily="2" charset="2"/>
            </a:endParaRPr>
          </a:p>
        </p:txBody>
      </p:sp>
    </p:spTree>
    <p:extLst>
      <p:ext uri="{BB962C8B-B14F-4D97-AF65-F5344CB8AC3E}">
        <p14:creationId xmlns:p14="http://schemas.microsoft.com/office/powerpoint/2010/main" val="2939724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NAP </a:t>
            </a:r>
            <a:r>
              <a:rPr lang="fr-BE" dirty="0" smtClean="0"/>
              <a:t>2015-2019</a:t>
            </a:r>
            <a:endParaRPr lang="fr-BE" dirty="0"/>
          </a:p>
        </p:txBody>
      </p:sp>
      <p:sp>
        <p:nvSpPr>
          <p:cNvPr id="3" name="Espace réservé du contenu 2"/>
          <p:cNvSpPr>
            <a:spLocks noGrp="1"/>
          </p:cNvSpPr>
          <p:nvPr>
            <p:ph sz="half" idx="1"/>
          </p:nvPr>
        </p:nvSpPr>
        <p:spPr>
          <a:xfrm>
            <a:off x="457200" y="1600200"/>
            <a:ext cx="8219256" cy="4525963"/>
          </a:xfrm>
        </p:spPr>
        <p:txBody>
          <a:bodyPr>
            <a:normAutofit fontScale="70000" lnSpcReduction="20000"/>
          </a:bodyPr>
          <a:lstStyle/>
          <a:p>
            <a:pPr marL="0" indent="0" algn="ctr">
              <a:buNone/>
            </a:pPr>
            <a:r>
              <a:rPr lang="fr-BE" sz="3400" u="sng" dirty="0" err="1" smtClean="0">
                <a:solidFill>
                  <a:schemeClr val="tx1"/>
                </a:solidFill>
              </a:rPr>
              <a:t>Voorbeelden</a:t>
            </a:r>
            <a:r>
              <a:rPr lang="fr-BE" sz="3400" u="sng" dirty="0" smtClean="0">
                <a:solidFill>
                  <a:schemeClr val="tx1"/>
                </a:solidFill>
              </a:rPr>
              <a:t> </a:t>
            </a:r>
            <a:r>
              <a:rPr lang="fr-BE" sz="3400" u="sng" dirty="0">
                <a:solidFill>
                  <a:schemeClr val="tx1"/>
                </a:solidFill>
              </a:rPr>
              <a:t>van </a:t>
            </a:r>
            <a:r>
              <a:rPr lang="fr-BE" sz="3400" u="sng" dirty="0" err="1" smtClean="0">
                <a:solidFill>
                  <a:schemeClr val="tx1"/>
                </a:solidFill>
              </a:rPr>
              <a:t>maatregelen</a:t>
            </a:r>
            <a:endParaRPr lang="fr-BE" sz="3400" u="sng" dirty="0" smtClean="0">
              <a:solidFill>
                <a:schemeClr val="tx1"/>
              </a:solidFill>
            </a:endParaRPr>
          </a:p>
          <a:p>
            <a:endParaRPr lang="fr-BE" sz="3400" dirty="0" smtClean="0">
              <a:solidFill>
                <a:schemeClr val="tx1"/>
              </a:solidFill>
            </a:endParaRPr>
          </a:p>
          <a:p>
            <a:r>
              <a:rPr lang="nl-NL" sz="3400" dirty="0">
                <a:solidFill>
                  <a:schemeClr val="tx1"/>
                </a:solidFill>
              </a:rPr>
              <a:t>Studie over de prevalentie van VGV in België</a:t>
            </a:r>
          </a:p>
          <a:p>
            <a:r>
              <a:rPr lang="nl-NL" sz="3400" dirty="0">
                <a:solidFill>
                  <a:schemeClr val="tx1"/>
                </a:solidFill>
              </a:rPr>
              <a:t>Handleiding met goede praktijken VGV</a:t>
            </a:r>
          </a:p>
          <a:p>
            <a:r>
              <a:rPr lang="nl-NL" sz="3400" dirty="0">
                <a:solidFill>
                  <a:schemeClr val="tx1"/>
                </a:solidFill>
              </a:rPr>
              <a:t>Lancering E-Learning VGV</a:t>
            </a:r>
          </a:p>
          <a:p>
            <a:r>
              <a:rPr lang="nl-NL" sz="3400" dirty="0">
                <a:solidFill>
                  <a:schemeClr val="tx1"/>
                </a:solidFill>
              </a:rPr>
              <a:t>Passport VGV</a:t>
            </a:r>
          </a:p>
          <a:p>
            <a:r>
              <a:rPr lang="nl-NL" sz="3400" dirty="0">
                <a:solidFill>
                  <a:schemeClr val="tx1"/>
                </a:solidFill>
              </a:rPr>
              <a:t>Handleiding voor dienstverleners over gedwongen huwelijken</a:t>
            </a:r>
          </a:p>
          <a:p>
            <a:r>
              <a:rPr lang="nl-NL" sz="3400" dirty="0">
                <a:solidFill>
                  <a:schemeClr val="tx1"/>
                </a:solidFill>
              </a:rPr>
              <a:t>Verbetering van de verzameling van gegevens over gedwongen huwelijken</a:t>
            </a:r>
          </a:p>
          <a:p>
            <a:r>
              <a:rPr lang="nl-NL" sz="3400" dirty="0">
                <a:solidFill>
                  <a:schemeClr val="tx1"/>
                </a:solidFill>
              </a:rPr>
              <a:t>Opsporing gedwongen huwelijken door ambtenaren van de burgerlijke stand</a:t>
            </a:r>
          </a:p>
          <a:p>
            <a:pPr>
              <a:buFontTx/>
              <a:buChar char="-"/>
            </a:pPr>
            <a:endParaRPr lang="fr-BE" sz="3100" dirty="0" smtClean="0">
              <a:solidFill>
                <a:schemeClr val="tx1"/>
              </a:solidFill>
            </a:endParaRPr>
          </a:p>
        </p:txBody>
      </p:sp>
    </p:spTree>
    <p:extLst>
      <p:ext uri="{BB962C8B-B14F-4D97-AF65-F5344CB8AC3E}">
        <p14:creationId xmlns:p14="http://schemas.microsoft.com/office/powerpoint/2010/main" val="850533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NAP </a:t>
            </a:r>
            <a:r>
              <a:rPr lang="fr-BE" dirty="0" smtClean="0"/>
              <a:t>2015-2019</a:t>
            </a:r>
            <a:endParaRPr lang="fr-BE" dirty="0"/>
          </a:p>
        </p:txBody>
      </p:sp>
      <p:sp>
        <p:nvSpPr>
          <p:cNvPr id="3" name="Espace réservé du contenu 2"/>
          <p:cNvSpPr>
            <a:spLocks noGrp="1"/>
          </p:cNvSpPr>
          <p:nvPr>
            <p:ph sz="half" idx="1"/>
          </p:nvPr>
        </p:nvSpPr>
        <p:spPr>
          <a:xfrm>
            <a:off x="457200" y="1600200"/>
            <a:ext cx="8219256" cy="4525963"/>
          </a:xfrm>
        </p:spPr>
        <p:txBody>
          <a:bodyPr>
            <a:noAutofit/>
          </a:bodyPr>
          <a:lstStyle/>
          <a:p>
            <a:pPr>
              <a:buFontTx/>
              <a:buChar char="-"/>
            </a:pPr>
            <a:endParaRPr lang="fr-BE" sz="2500" dirty="0" smtClean="0">
              <a:solidFill>
                <a:schemeClr val="tx1"/>
              </a:solidFill>
            </a:endParaRPr>
          </a:p>
          <a:p>
            <a:r>
              <a:rPr lang="nl-NL" sz="2400" dirty="0">
                <a:solidFill>
                  <a:schemeClr val="tx1"/>
                </a:solidFill>
              </a:rPr>
              <a:t>Ontwikkeling van communautaire aanspreekpunten (pool van bemiddelaars)</a:t>
            </a:r>
          </a:p>
          <a:p>
            <a:r>
              <a:rPr lang="nl-NL" sz="2400" dirty="0">
                <a:solidFill>
                  <a:schemeClr val="tx1"/>
                </a:solidFill>
              </a:rPr>
              <a:t>Ketenaanpak</a:t>
            </a:r>
          </a:p>
          <a:p>
            <a:r>
              <a:rPr lang="nl-NL" sz="2400" dirty="0">
                <a:solidFill>
                  <a:schemeClr val="tx1"/>
                </a:solidFill>
              </a:rPr>
              <a:t>Evaluatie van risicotaxatie-instrumenten </a:t>
            </a:r>
          </a:p>
          <a:p>
            <a:r>
              <a:rPr lang="nl-NL" sz="2400" dirty="0">
                <a:solidFill>
                  <a:schemeClr val="tx1"/>
                </a:solidFill>
              </a:rPr>
              <a:t>Preventie op scholen</a:t>
            </a:r>
          </a:p>
          <a:p>
            <a:r>
              <a:rPr lang="nl-NL" sz="2400" dirty="0">
                <a:solidFill>
                  <a:schemeClr val="tx1"/>
                </a:solidFill>
              </a:rPr>
              <a:t>Omzendbrief strafrechtelijk beleid over </a:t>
            </a:r>
            <a:r>
              <a:rPr lang="nl-NL" sz="2400" dirty="0" err="1">
                <a:solidFill>
                  <a:schemeClr val="tx1"/>
                </a:solidFill>
              </a:rPr>
              <a:t>eergerelateerd</a:t>
            </a:r>
            <a:r>
              <a:rPr lang="nl-NL" sz="2400" dirty="0">
                <a:solidFill>
                  <a:schemeClr val="tx1"/>
                </a:solidFill>
              </a:rPr>
              <a:t> geweld </a:t>
            </a:r>
          </a:p>
          <a:p>
            <a:r>
              <a:rPr lang="fr-BE" sz="2400" dirty="0" err="1" smtClean="0">
                <a:solidFill>
                  <a:schemeClr val="tx1"/>
                </a:solidFill>
              </a:rPr>
              <a:t>Enz</a:t>
            </a:r>
            <a:r>
              <a:rPr lang="fr-BE" sz="2400" dirty="0" smtClean="0">
                <a:solidFill>
                  <a:schemeClr val="tx1"/>
                </a:solidFill>
              </a:rPr>
              <a:t>. </a:t>
            </a:r>
            <a:endParaRPr lang="fr-BE" sz="2400" dirty="0" smtClean="0">
              <a:solidFill>
                <a:schemeClr val="tx1"/>
              </a:solidFill>
            </a:endParaRPr>
          </a:p>
        </p:txBody>
      </p:sp>
    </p:spTree>
    <p:extLst>
      <p:ext uri="{BB962C8B-B14F-4D97-AF65-F5344CB8AC3E}">
        <p14:creationId xmlns:p14="http://schemas.microsoft.com/office/powerpoint/2010/main" val="1569389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Aanpaak</a:t>
            </a:r>
            <a:r>
              <a:rPr lang="fr-BE" dirty="0" smtClean="0"/>
              <a:t> in </a:t>
            </a:r>
            <a:r>
              <a:rPr lang="fr-BE" dirty="0" err="1" smtClean="0"/>
              <a:t>Belgïe</a:t>
            </a:r>
            <a:endParaRPr lang="fr-BE" dirty="0"/>
          </a:p>
        </p:txBody>
      </p:sp>
      <p:sp>
        <p:nvSpPr>
          <p:cNvPr id="3" name="Espace réservé du contenu 2"/>
          <p:cNvSpPr>
            <a:spLocks noGrp="1"/>
          </p:cNvSpPr>
          <p:nvPr>
            <p:ph sz="half" idx="1"/>
          </p:nvPr>
        </p:nvSpPr>
        <p:spPr>
          <a:xfrm>
            <a:off x="457200" y="1600200"/>
            <a:ext cx="8219256" cy="4525963"/>
          </a:xfrm>
        </p:spPr>
        <p:txBody>
          <a:bodyPr>
            <a:normAutofit fontScale="70000" lnSpcReduction="20000"/>
          </a:bodyPr>
          <a:lstStyle/>
          <a:p>
            <a:pPr marL="0" indent="0">
              <a:buNone/>
            </a:pPr>
            <a:endParaRPr lang="fr-BE" sz="3100" dirty="0" smtClean="0">
              <a:solidFill>
                <a:schemeClr val="tx1"/>
              </a:solidFill>
            </a:endParaRPr>
          </a:p>
          <a:p>
            <a:r>
              <a:rPr lang="nl-NL" sz="3100" dirty="0">
                <a:solidFill>
                  <a:schemeClr val="tx1"/>
                </a:solidFill>
              </a:rPr>
              <a:t>VGV, gedwongen huwelijken, </a:t>
            </a:r>
            <a:r>
              <a:rPr lang="nl-NL" sz="3100" dirty="0" err="1">
                <a:solidFill>
                  <a:schemeClr val="tx1"/>
                </a:solidFill>
              </a:rPr>
              <a:t>eergerelateerd</a:t>
            </a:r>
            <a:r>
              <a:rPr lang="nl-NL" sz="3100" dirty="0">
                <a:solidFill>
                  <a:schemeClr val="tx1"/>
                </a:solidFill>
              </a:rPr>
              <a:t> geweld = </a:t>
            </a:r>
            <a:r>
              <a:rPr lang="nl-NL" sz="3100" dirty="0" err="1">
                <a:solidFill>
                  <a:schemeClr val="tx1"/>
                </a:solidFill>
              </a:rPr>
              <a:t>gendergerelateerd</a:t>
            </a:r>
            <a:r>
              <a:rPr lang="nl-NL" sz="3100" dirty="0">
                <a:solidFill>
                  <a:schemeClr val="tx1"/>
                </a:solidFill>
              </a:rPr>
              <a:t> </a:t>
            </a:r>
            <a:r>
              <a:rPr lang="nl-NL" sz="3100" dirty="0" smtClean="0">
                <a:solidFill>
                  <a:schemeClr val="tx1"/>
                </a:solidFill>
              </a:rPr>
              <a:t>geweld</a:t>
            </a:r>
            <a:endParaRPr lang="nl-NL" sz="3100" dirty="0">
              <a:solidFill>
                <a:schemeClr val="tx1"/>
              </a:solidFill>
            </a:endParaRPr>
          </a:p>
          <a:p>
            <a:r>
              <a:rPr lang="nl-NL" sz="3100" dirty="0">
                <a:solidFill>
                  <a:schemeClr val="tx1"/>
                </a:solidFill>
              </a:rPr>
              <a:t>Zaak </a:t>
            </a:r>
            <a:r>
              <a:rPr lang="nl-NL" sz="3100" dirty="0" err="1">
                <a:solidFill>
                  <a:schemeClr val="tx1"/>
                </a:solidFill>
              </a:rPr>
              <a:t>Sadia</a:t>
            </a:r>
            <a:r>
              <a:rPr lang="nl-NL" sz="3100" dirty="0">
                <a:solidFill>
                  <a:schemeClr val="tx1"/>
                </a:solidFill>
              </a:rPr>
              <a:t> </a:t>
            </a:r>
            <a:r>
              <a:rPr lang="nl-NL" sz="3100" dirty="0" err="1">
                <a:solidFill>
                  <a:schemeClr val="tx1"/>
                </a:solidFill>
              </a:rPr>
              <a:t>Sheikh</a:t>
            </a:r>
            <a:r>
              <a:rPr lang="nl-NL" sz="3100" dirty="0">
                <a:solidFill>
                  <a:schemeClr val="tx1"/>
                </a:solidFill>
              </a:rPr>
              <a:t> (IGVM burgerlijke partij, geslacht van het slachtoffer erkend als verzwarende omstandigheid voor de discriminerende drijfveer</a:t>
            </a:r>
            <a:r>
              <a:rPr lang="nl-NL" sz="3100" dirty="0" smtClean="0">
                <a:solidFill>
                  <a:schemeClr val="tx1"/>
                </a:solidFill>
              </a:rPr>
              <a:t>).</a:t>
            </a:r>
            <a:endParaRPr lang="nl-NL" sz="3100" dirty="0">
              <a:solidFill>
                <a:schemeClr val="tx1"/>
              </a:solidFill>
            </a:endParaRPr>
          </a:p>
          <a:p>
            <a:r>
              <a:rPr lang="nl-NL" sz="3100" dirty="0">
                <a:solidFill>
                  <a:schemeClr val="tx1"/>
                </a:solidFill>
              </a:rPr>
              <a:t>Holistische aanpak met bijzondere aandacht voor preventie en de globale slachtofferaanpak</a:t>
            </a:r>
            <a:r>
              <a:rPr lang="nl-NL" sz="3100" dirty="0" smtClean="0">
                <a:solidFill>
                  <a:schemeClr val="tx1"/>
                </a:solidFill>
              </a:rPr>
              <a:t>.</a:t>
            </a:r>
            <a:endParaRPr lang="nl-NL" sz="3100" dirty="0">
              <a:solidFill>
                <a:schemeClr val="tx1"/>
              </a:solidFill>
            </a:endParaRPr>
          </a:p>
          <a:p>
            <a:r>
              <a:rPr lang="nl-NL" sz="3100" dirty="0">
                <a:solidFill>
                  <a:schemeClr val="tx1"/>
                </a:solidFill>
              </a:rPr>
              <a:t>Belang van de wet: deze praktijken worden niet getolereerd, maar enkel een repressieve aanpak is niet het meest geschikt</a:t>
            </a:r>
            <a:r>
              <a:rPr lang="nl-NL" sz="3100" dirty="0" smtClean="0">
                <a:solidFill>
                  <a:schemeClr val="tx1"/>
                </a:solidFill>
              </a:rPr>
              <a:t>.</a:t>
            </a:r>
            <a:endParaRPr lang="nl-NL" sz="3100" dirty="0">
              <a:solidFill>
                <a:schemeClr val="tx1"/>
              </a:solidFill>
            </a:endParaRPr>
          </a:p>
          <a:p>
            <a:r>
              <a:rPr lang="nl-NL" sz="3100" dirty="0">
                <a:solidFill>
                  <a:schemeClr val="tx1"/>
                </a:solidFill>
              </a:rPr>
              <a:t>Deze problematieken raken de familieleden en de gemeenschap van zowel het slachtoffer als de dader. Het is vaak moeilijk voor het slachtoffer om de feiten aan te geven bij politie of gerecht</a:t>
            </a:r>
            <a:r>
              <a:rPr lang="nl-NL" sz="3100" dirty="0" smtClean="0">
                <a:solidFill>
                  <a:schemeClr val="tx1"/>
                </a:solidFill>
              </a:rPr>
              <a:t>.</a:t>
            </a:r>
            <a:endParaRPr lang="nl-NL" sz="3100" dirty="0">
              <a:solidFill>
                <a:schemeClr val="tx1"/>
              </a:solidFill>
            </a:endParaRPr>
          </a:p>
        </p:txBody>
      </p:sp>
    </p:spTree>
    <p:extLst>
      <p:ext uri="{BB962C8B-B14F-4D97-AF65-F5344CB8AC3E}">
        <p14:creationId xmlns:p14="http://schemas.microsoft.com/office/powerpoint/2010/main" val="3829473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Aanpaak</a:t>
            </a:r>
            <a:r>
              <a:rPr lang="fr-BE" dirty="0" smtClean="0"/>
              <a:t> in </a:t>
            </a:r>
            <a:r>
              <a:rPr lang="fr-BE" dirty="0" err="1" smtClean="0"/>
              <a:t>Belgïe</a:t>
            </a:r>
            <a:endParaRPr lang="fr-BE" dirty="0"/>
          </a:p>
        </p:txBody>
      </p:sp>
      <p:sp>
        <p:nvSpPr>
          <p:cNvPr id="3" name="Espace réservé du contenu 2"/>
          <p:cNvSpPr>
            <a:spLocks noGrp="1"/>
          </p:cNvSpPr>
          <p:nvPr>
            <p:ph sz="half" idx="1"/>
          </p:nvPr>
        </p:nvSpPr>
        <p:spPr>
          <a:xfrm>
            <a:off x="457200" y="1600200"/>
            <a:ext cx="8219256" cy="4525963"/>
          </a:xfrm>
        </p:spPr>
        <p:txBody>
          <a:bodyPr>
            <a:normAutofit/>
          </a:bodyPr>
          <a:lstStyle/>
          <a:p>
            <a:r>
              <a:rPr lang="nl-NL" sz="2400" dirty="0">
                <a:solidFill>
                  <a:schemeClr val="tx1"/>
                </a:solidFill>
              </a:rPr>
              <a:t>Om doeltreffend te zijn moet de wet gericht zijn op een multidisciplinaire aanpak  </a:t>
            </a:r>
            <a:r>
              <a:rPr lang="nl-NL" sz="2400" dirty="0" smtClean="0">
                <a:solidFill>
                  <a:schemeClr val="tx1"/>
                </a:solidFill>
                <a:sym typeface="Wingdings" panose="05000000000000000000" pitchFamily="2" charset="2"/>
              </a:rPr>
              <a:t></a:t>
            </a:r>
            <a:r>
              <a:rPr lang="nl-NL" sz="2400" dirty="0" smtClean="0">
                <a:solidFill>
                  <a:schemeClr val="tx1"/>
                </a:solidFill>
              </a:rPr>
              <a:t>  </a:t>
            </a:r>
            <a:r>
              <a:rPr lang="nl-NL" sz="2400" dirty="0">
                <a:solidFill>
                  <a:schemeClr val="tx1"/>
                </a:solidFill>
              </a:rPr>
              <a:t>meerwaarde van de omzendbrief strafrechtelijk beleid die niet beperkt is tot enkel repressie</a:t>
            </a:r>
            <a:r>
              <a:rPr lang="nl-NL" sz="2400" dirty="0" smtClean="0">
                <a:solidFill>
                  <a:schemeClr val="tx1"/>
                </a:solidFill>
              </a:rPr>
              <a:t>.</a:t>
            </a:r>
            <a:endParaRPr lang="nl-NL" sz="2400" dirty="0">
              <a:solidFill>
                <a:schemeClr val="tx1"/>
              </a:solidFill>
            </a:endParaRPr>
          </a:p>
          <a:p>
            <a:r>
              <a:rPr lang="nl-NL" sz="2400" dirty="0">
                <a:solidFill>
                  <a:schemeClr val="tx1"/>
                </a:solidFill>
              </a:rPr>
              <a:t>Globale strategie die rekening houdt met alle bijzonderheden en die de actoren op het terrein (medisch, sociaal, politie, justitie) toelaat om samen op te treden</a:t>
            </a:r>
            <a:r>
              <a:rPr lang="nl-NL" sz="2400" dirty="0" smtClean="0">
                <a:solidFill>
                  <a:schemeClr val="tx1"/>
                </a:solidFill>
              </a:rPr>
              <a:t>.</a:t>
            </a:r>
            <a:endParaRPr lang="nl-NL" sz="2400" dirty="0">
              <a:solidFill>
                <a:schemeClr val="tx1"/>
              </a:solidFill>
            </a:endParaRPr>
          </a:p>
          <a:p>
            <a:r>
              <a:rPr lang="nl-NL" sz="2400" dirty="0">
                <a:solidFill>
                  <a:schemeClr val="tx1"/>
                </a:solidFill>
              </a:rPr>
              <a:t>Actieve aanmoediging en versterking van de capaciteiten van de verenigingen die werkzaam in het werkveld </a:t>
            </a:r>
            <a:r>
              <a:rPr lang="nl-NL" sz="2400" dirty="0" smtClean="0">
                <a:solidFill>
                  <a:schemeClr val="tx1"/>
                </a:solidFill>
              </a:rPr>
              <a:t>noodzakelijk</a:t>
            </a:r>
            <a:endParaRPr lang="nl-NL" sz="2400" dirty="0">
              <a:solidFill>
                <a:schemeClr val="tx1"/>
              </a:solidFill>
            </a:endParaRPr>
          </a:p>
          <a:p>
            <a:r>
              <a:rPr lang="nl-NL" sz="2400" dirty="0">
                <a:solidFill>
                  <a:schemeClr val="tx1"/>
                </a:solidFill>
              </a:rPr>
              <a:t>Belang van plaatselijke initiatieven (vb. project in Mechelen</a:t>
            </a:r>
            <a:r>
              <a:rPr lang="nl-NL" sz="2400" dirty="0" smtClean="0">
                <a:solidFill>
                  <a:schemeClr val="tx1"/>
                </a:solidFill>
              </a:rPr>
              <a:t>)</a:t>
            </a:r>
            <a:endParaRPr lang="nl-NL" sz="2400" dirty="0">
              <a:solidFill>
                <a:schemeClr val="tx1"/>
              </a:solidFill>
            </a:endParaRPr>
          </a:p>
        </p:txBody>
      </p:sp>
    </p:spTree>
    <p:extLst>
      <p:ext uri="{BB962C8B-B14F-4D97-AF65-F5344CB8AC3E}">
        <p14:creationId xmlns:p14="http://schemas.microsoft.com/office/powerpoint/2010/main" val="644684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Opvolging</a:t>
            </a:r>
            <a:endParaRPr lang="nl-BE" dirty="0"/>
          </a:p>
        </p:txBody>
      </p:sp>
      <p:sp>
        <p:nvSpPr>
          <p:cNvPr id="3" name="Tijdelijke aanduiding voor inhoud 2"/>
          <p:cNvSpPr>
            <a:spLocks noGrp="1"/>
          </p:cNvSpPr>
          <p:nvPr>
            <p:ph idx="1"/>
          </p:nvPr>
        </p:nvSpPr>
        <p:spPr/>
        <p:txBody>
          <a:bodyPr>
            <a:normAutofit/>
          </a:bodyPr>
          <a:lstStyle/>
          <a:p>
            <a:r>
              <a:rPr lang="nl-NL" dirty="0">
                <a:solidFill>
                  <a:schemeClr val="tx1"/>
                </a:solidFill>
              </a:rPr>
              <a:t>Eerste </a:t>
            </a:r>
            <a:r>
              <a:rPr lang="nl-NL" dirty="0" err="1">
                <a:solidFill>
                  <a:schemeClr val="tx1"/>
                </a:solidFill>
              </a:rPr>
              <a:t>adminstratief</a:t>
            </a:r>
            <a:r>
              <a:rPr lang="nl-NL" dirty="0">
                <a:solidFill>
                  <a:schemeClr val="tx1"/>
                </a:solidFill>
              </a:rPr>
              <a:t> rapport IDG december 2016 </a:t>
            </a:r>
            <a:r>
              <a:rPr lang="nl-NL" dirty="0" smtClean="0">
                <a:solidFill>
                  <a:schemeClr val="tx1"/>
                </a:solidFill>
              </a:rPr>
              <a:t>(meer </a:t>
            </a:r>
            <a:r>
              <a:rPr lang="nl-NL" dirty="0">
                <a:solidFill>
                  <a:schemeClr val="tx1"/>
                </a:solidFill>
              </a:rPr>
              <a:t>dan de helft van de maatregelen zijn aan de </a:t>
            </a:r>
            <a:r>
              <a:rPr lang="nl-NL" dirty="0" smtClean="0">
                <a:solidFill>
                  <a:schemeClr val="tx1"/>
                </a:solidFill>
              </a:rPr>
              <a:t>gang) </a:t>
            </a:r>
            <a:endParaRPr lang="nl-NL" dirty="0">
              <a:solidFill>
                <a:schemeClr val="tx1"/>
              </a:solidFill>
            </a:endParaRPr>
          </a:p>
          <a:p>
            <a:r>
              <a:rPr lang="nl-NL" dirty="0">
                <a:solidFill>
                  <a:schemeClr val="tx1"/>
                </a:solidFill>
              </a:rPr>
              <a:t>Nationaal Voortgangsrapport IDG eind </a:t>
            </a:r>
            <a:r>
              <a:rPr lang="nl-NL" dirty="0" smtClean="0">
                <a:solidFill>
                  <a:schemeClr val="tx1"/>
                </a:solidFill>
              </a:rPr>
              <a:t>2017</a:t>
            </a:r>
          </a:p>
          <a:p>
            <a:r>
              <a:rPr lang="nl-NL" dirty="0" smtClean="0">
                <a:solidFill>
                  <a:schemeClr val="tx1"/>
                </a:solidFill>
              </a:rPr>
              <a:t>Voorgelegd </a:t>
            </a:r>
            <a:r>
              <a:rPr lang="nl-NL" dirty="0">
                <a:solidFill>
                  <a:schemeClr val="tx1"/>
                </a:solidFill>
              </a:rPr>
              <a:t>aan stuurgroep </a:t>
            </a:r>
            <a:r>
              <a:rPr lang="nl-NL" dirty="0" smtClean="0">
                <a:solidFill>
                  <a:schemeClr val="tx1"/>
                </a:solidFill>
              </a:rPr>
              <a:t> eind 2017</a:t>
            </a:r>
            <a:endParaRPr lang="nl-NL" dirty="0">
              <a:solidFill>
                <a:schemeClr val="tx1"/>
              </a:solidFill>
            </a:endParaRPr>
          </a:p>
          <a:p>
            <a:r>
              <a:rPr lang="nl-NL" dirty="0">
                <a:solidFill>
                  <a:schemeClr val="tx1"/>
                </a:solidFill>
              </a:rPr>
              <a:t>Voorgelegd aan parlement 2018</a:t>
            </a:r>
          </a:p>
          <a:p>
            <a:r>
              <a:rPr lang="nl-NL" dirty="0">
                <a:solidFill>
                  <a:schemeClr val="tx1"/>
                </a:solidFill>
              </a:rPr>
              <a:t>Voorgelegd aan </a:t>
            </a:r>
            <a:r>
              <a:rPr lang="nl-NL" dirty="0" err="1">
                <a:solidFill>
                  <a:schemeClr val="tx1"/>
                </a:solidFill>
              </a:rPr>
              <a:t>expertengroep</a:t>
            </a:r>
            <a:r>
              <a:rPr lang="nl-NL" dirty="0">
                <a:solidFill>
                  <a:schemeClr val="tx1"/>
                </a:solidFill>
              </a:rPr>
              <a:t> </a:t>
            </a:r>
            <a:r>
              <a:rPr lang="nl-NL" dirty="0" smtClean="0">
                <a:solidFill>
                  <a:schemeClr val="tx1"/>
                </a:solidFill>
              </a:rPr>
              <a:t>2O18</a:t>
            </a:r>
            <a:endParaRPr lang="nl-NL" dirty="0">
              <a:solidFill>
                <a:schemeClr val="tx1"/>
              </a:solidFill>
            </a:endParaRPr>
          </a:p>
        </p:txBody>
      </p:sp>
    </p:spTree>
    <p:extLst>
      <p:ext uri="{BB962C8B-B14F-4D97-AF65-F5344CB8AC3E}">
        <p14:creationId xmlns:p14="http://schemas.microsoft.com/office/powerpoint/2010/main" val="187897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132856"/>
            <a:ext cx="7774632" cy="2952328"/>
          </a:xfrm>
        </p:spPr>
        <p:txBody>
          <a:bodyPr>
            <a:normAutofit fontScale="90000"/>
          </a:bodyPr>
          <a:lstStyle/>
          <a:p>
            <a:r>
              <a:rPr lang="nl-NL" sz="3600" b="1" dirty="0" smtClean="0"/>
              <a:t>De </a:t>
            </a:r>
            <a:r>
              <a:rPr lang="nl-NL" sz="3600" b="1" dirty="0"/>
              <a:t>Belgische en Europese beleidsoriëntaties</a:t>
            </a:r>
            <a:r>
              <a:rPr lang="fr-BE" dirty="0" smtClean="0"/>
              <a:t/>
            </a:r>
            <a:br>
              <a:rPr lang="fr-BE" dirty="0" smtClean="0"/>
            </a:br>
            <a:r>
              <a:rPr lang="fr-BE" dirty="0"/>
              <a:t/>
            </a:r>
            <a:br>
              <a:rPr lang="fr-BE" dirty="0"/>
            </a:br>
            <a:r>
              <a:rPr lang="fr-BE" sz="3600" dirty="0" smtClean="0"/>
              <a:t>Marijke </a:t>
            </a:r>
            <a:r>
              <a:rPr lang="fr-BE" sz="3600" dirty="0" err="1" smtClean="0"/>
              <a:t>Weewauters</a:t>
            </a:r>
            <a:r>
              <a:rPr lang="fr-BE" sz="3600" dirty="0" smtClean="0"/>
              <a:t/>
            </a:r>
            <a:br>
              <a:rPr lang="fr-BE" sz="3600" dirty="0" smtClean="0"/>
            </a:br>
            <a:r>
              <a:rPr lang="fr-BE" sz="3600" dirty="0" smtClean="0"/>
              <a:t>IGVM</a:t>
            </a:r>
            <a:endParaRPr lang="fr-BE" sz="3600" dirty="0"/>
          </a:p>
        </p:txBody>
      </p:sp>
    </p:spTree>
    <p:extLst>
      <p:ext uri="{BB962C8B-B14F-4D97-AF65-F5344CB8AC3E}">
        <p14:creationId xmlns:p14="http://schemas.microsoft.com/office/powerpoint/2010/main" val="1615131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err="1"/>
              <a:t>Dank</a:t>
            </a:r>
            <a:r>
              <a:rPr lang="fr-BE" dirty="0"/>
              <a:t> u </a:t>
            </a:r>
            <a:r>
              <a:rPr lang="fr-BE" dirty="0" err="1" smtClean="0"/>
              <a:t>wel</a:t>
            </a:r>
            <a:endParaRPr lang="fr-BE" dirty="0"/>
          </a:p>
        </p:txBody>
      </p:sp>
      <p:sp>
        <p:nvSpPr>
          <p:cNvPr id="3" name="Sous-titre 2"/>
          <p:cNvSpPr>
            <a:spLocks noGrp="1"/>
          </p:cNvSpPr>
          <p:nvPr>
            <p:ph type="subTitle" idx="1"/>
          </p:nvPr>
        </p:nvSpPr>
        <p:spPr/>
        <p:txBody>
          <a:bodyPr/>
          <a:lstStyle/>
          <a:p>
            <a:pPr>
              <a:defRPr/>
            </a:pPr>
            <a:r>
              <a:rPr lang="fr-BE" dirty="0"/>
              <a:t>http//</a:t>
            </a:r>
            <a:r>
              <a:rPr lang="fr-BE" dirty="0" smtClean="0"/>
              <a:t>igvm-iefh.belgium.be</a:t>
            </a:r>
          </a:p>
          <a:p>
            <a:pPr>
              <a:defRPr/>
            </a:pPr>
            <a:r>
              <a:rPr lang="fr-BE" dirty="0" smtClean="0">
                <a:hlinkClick r:id="rId2"/>
              </a:rPr>
              <a:t>Marijke.Weewauters@igvm.belgie.be</a:t>
            </a:r>
            <a:endParaRPr lang="fr-BE" dirty="0" smtClean="0"/>
          </a:p>
          <a:p>
            <a:pPr>
              <a:defRPr/>
            </a:pPr>
            <a:r>
              <a:rPr lang="fr-BE" dirty="0" smtClean="0"/>
              <a:t>02/233.49.40. </a:t>
            </a:r>
            <a:endParaRPr lang="fr-BE" dirty="0"/>
          </a:p>
        </p:txBody>
      </p:sp>
    </p:spTree>
    <p:extLst>
      <p:ext uri="{BB962C8B-B14F-4D97-AF65-F5344CB8AC3E}">
        <p14:creationId xmlns:p14="http://schemas.microsoft.com/office/powerpoint/2010/main" val="504923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Verdrag</a:t>
            </a:r>
            <a:r>
              <a:rPr lang="fr-BE" dirty="0" smtClean="0"/>
              <a:t> van Istanbul</a:t>
            </a:r>
            <a:endParaRPr lang="fr-BE" dirty="0"/>
          </a:p>
        </p:txBody>
      </p:sp>
      <p:pic>
        <p:nvPicPr>
          <p:cNvPr id="4" name="Afbeelding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40281" y="1600200"/>
            <a:ext cx="8052326" cy="4525963"/>
          </a:xfrm>
          <a:prstGeom prst="rect">
            <a:avLst/>
          </a:prstGeom>
        </p:spPr>
      </p:pic>
    </p:spTree>
    <p:extLst>
      <p:ext uri="{BB962C8B-B14F-4D97-AF65-F5344CB8AC3E}">
        <p14:creationId xmlns:p14="http://schemas.microsoft.com/office/powerpoint/2010/main" val="418657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Inleiding</a:t>
            </a:r>
            <a:endParaRPr lang="fr-BE" dirty="0"/>
          </a:p>
        </p:txBody>
      </p:sp>
      <p:sp>
        <p:nvSpPr>
          <p:cNvPr id="3" name="Espace réservé du contenu 2"/>
          <p:cNvSpPr>
            <a:spLocks noGrp="1"/>
          </p:cNvSpPr>
          <p:nvPr>
            <p:ph sz="half" idx="1"/>
          </p:nvPr>
        </p:nvSpPr>
        <p:spPr>
          <a:xfrm>
            <a:off x="457200" y="1600200"/>
            <a:ext cx="7643192" cy="4525963"/>
          </a:xfrm>
        </p:spPr>
        <p:txBody>
          <a:bodyPr>
            <a:normAutofit lnSpcReduction="10000"/>
          </a:bodyPr>
          <a:lstStyle/>
          <a:p>
            <a:r>
              <a:rPr lang="nl-NL" dirty="0">
                <a:solidFill>
                  <a:schemeClr val="tx1"/>
                </a:solidFill>
              </a:rPr>
              <a:t>Geheel van maatregelen in het domein van de preventie en de bestrijding van geweld tegen vrouwen en huiselijk </a:t>
            </a:r>
            <a:r>
              <a:rPr lang="nl-NL" dirty="0" smtClean="0">
                <a:solidFill>
                  <a:schemeClr val="tx1"/>
                </a:solidFill>
              </a:rPr>
              <a:t>geweld</a:t>
            </a:r>
          </a:p>
          <a:p>
            <a:r>
              <a:rPr lang="nl-NL" dirty="0">
                <a:solidFill>
                  <a:schemeClr val="tx1"/>
                </a:solidFill>
              </a:rPr>
              <a:t>Identieke bescherming voor iedere (m/v) Europeaan</a:t>
            </a:r>
          </a:p>
          <a:p>
            <a:r>
              <a:rPr lang="nl-NL" dirty="0" smtClean="0">
                <a:solidFill>
                  <a:schemeClr val="tx1"/>
                </a:solidFill>
              </a:rPr>
              <a:t>Rechtstreeks </a:t>
            </a:r>
            <a:r>
              <a:rPr lang="nl-NL" dirty="0">
                <a:solidFill>
                  <a:schemeClr val="tx1"/>
                </a:solidFill>
              </a:rPr>
              <a:t>verband tussen de verwezenlijking van de gelijkheid van vrouwen en mannen en het uitbannen van geweld tegen </a:t>
            </a:r>
            <a:r>
              <a:rPr lang="nl-NL" dirty="0" smtClean="0">
                <a:solidFill>
                  <a:schemeClr val="tx1"/>
                </a:solidFill>
              </a:rPr>
              <a:t>vrouwen</a:t>
            </a:r>
          </a:p>
          <a:p>
            <a:r>
              <a:rPr lang="nl-NL" dirty="0" smtClean="0">
                <a:solidFill>
                  <a:schemeClr val="tx1"/>
                </a:solidFill>
              </a:rPr>
              <a:t>Ondertekend </a:t>
            </a:r>
            <a:r>
              <a:rPr lang="nl-NL" dirty="0">
                <a:solidFill>
                  <a:schemeClr val="tx1"/>
                </a:solidFill>
              </a:rPr>
              <a:t>door 44 lidstaten en geratificeerd door 22 lidstaten van de Raad van </a:t>
            </a:r>
            <a:r>
              <a:rPr lang="nl-NL" dirty="0" smtClean="0">
                <a:solidFill>
                  <a:schemeClr val="tx1"/>
                </a:solidFill>
              </a:rPr>
              <a:t>Europa</a:t>
            </a:r>
            <a:endParaRPr lang="fr-BE" dirty="0">
              <a:solidFill>
                <a:schemeClr val="tx1"/>
              </a:solidFill>
            </a:endParaRPr>
          </a:p>
        </p:txBody>
      </p:sp>
    </p:spTree>
    <p:extLst>
      <p:ext uri="{BB962C8B-B14F-4D97-AF65-F5344CB8AC3E}">
        <p14:creationId xmlns:p14="http://schemas.microsoft.com/office/powerpoint/2010/main" val="1483960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err="1" smtClean="0"/>
              <a:t>Ratificatie</a:t>
            </a:r>
            <a:r>
              <a:rPr lang="fr-FR" dirty="0" smtClean="0"/>
              <a:t> </a:t>
            </a:r>
            <a:r>
              <a:rPr lang="fr-FR" dirty="0" err="1"/>
              <a:t>door</a:t>
            </a:r>
            <a:r>
              <a:rPr lang="fr-FR" dirty="0"/>
              <a:t> </a:t>
            </a:r>
            <a:r>
              <a:rPr lang="fr-FR" dirty="0" err="1"/>
              <a:t>België</a:t>
            </a:r>
            <a:r>
              <a:rPr lang="nl-BE" dirty="0" smtClean="0"/>
              <a:t> </a:t>
            </a:r>
            <a:endParaRPr lang="en-GB" dirty="0"/>
          </a:p>
        </p:txBody>
      </p:sp>
      <p:sp>
        <p:nvSpPr>
          <p:cNvPr id="3" name="Tijdelijke aanduiding voor inhoud 2"/>
          <p:cNvSpPr>
            <a:spLocks noGrp="1"/>
          </p:cNvSpPr>
          <p:nvPr>
            <p:ph idx="1"/>
          </p:nvPr>
        </p:nvSpPr>
        <p:spPr/>
        <p:txBody>
          <a:bodyPr>
            <a:normAutofit fontScale="92500" lnSpcReduction="10000"/>
          </a:bodyPr>
          <a:lstStyle/>
          <a:p>
            <a:r>
              <a:rPr lang="nl-BE" dirty="0" smtClean="0">
                <a:solidFill>
                  <a:schemeClr val="tx1"/>
                </a:solidFill>
              </a:rPr>
              <a:t>Gemengd Verdrag = </a:t>
            </a:r>
            <a:r>
              <a:rPr lang="nl-NL" dirty="0">
                <a:solidFill>
                  <a:schemeClr val="tx1"/>
                </a:solidFill>
              </a:rPr>
              <a:t>moet worden geratificeerd door alle bevoegde Regeringen, federaal en </a:t>
            </a:r>
            <a:r>
              <a:rPr lang="nl-NL" dirty="0" smtClean="0">
                <a:solidFill>
                  <a:schemeClr val="tx1"/>
                </a:solidFill>
              </a:rPr>
              <a:t>deelstaten</a:t>
            </a:r>
            <a:r>
              <a:rPr lang="nl-NL" sz="1900" i="1" dirty="0" smtClean="0">
                <a:solidFill>
                  <a:schemeClr val="tx1"/>
                </a:solidFill>
              </a:rPr>
              <a:t>		</a:t>
            </a:r>
          </a:p>
          <a:p>
            <a:pPr marL="0" indent="0">
              <a:buNone/>
            </a:pPr>
            <a:r>
              <a:rPr lang="nl-NL" sz="1900" i="1" dirty="0" smtClean="0">
                <a:solidFill>
                  <a:schemeClr val="tx1"/>
                </a:solidFill>
              </a:rPr>
              <a:t>                                   </a:t>
            </a:r>
            <a:r>
              <a:rPr lang="nl-NL" sz="1900" i="1" dirty="0">
                <a:solidFill>
                  <a:schemeClr val="tx1"/>
                </a:solidFill>
              </a:rPr>
              <a:t>Vlaanderen (29/11/2013)</a:t>
            </a:r>
          </a:p>
          <a:p>
            <a:pPr marL="0" indent="0">
              <a:buNone/>
            </a:pPr>
            <a:r>
              <a:rPr lang="nl-NL" sz="1900" i="1" dirty="0">
                <a:solidFill>
                  <a:schemeClr val="tx1"/>
                </a:solidFill>
              </a:rPr>
              <a:t>		Waals gewest ( 13 /03/ 2014)</a:t>
            </a:r>
            <a:br>
              <a:rPr lang="nl-NL" sz="1900" i="1" dirty="0">
                <a:solidFill>
                  <a:schemeClr val="tx1"/>
                </a:solidFill>
              </a:rPr>
            </a:br>
            <a:r>
              <a:rPr lang="nl-NL" sz="1900" i="1" dirty="0">
                <a:solidFill>
                  <a:schemeClr val="tx1"/>
                </a:solidFill>
              </a:rPr>
              <a:t>		</a:t>
            </a:r>
            <a:r>
              <a:rPr lang="nl-NL" sz="1900" i="1" dirty="0" err="1">
                <a:solidFill>
                  <a:schemeClr val="tx1"/>
                </a:solidFill>
              </a:rPr>
              <a:t>Cocof</a:t>
            </a:r>
            <a:r>
              <a:rPr lang="nl-NL" sz="1900" i="1" dirty="0">
                <a:solidFill>
                  <a:schemeClr val="tx1"/>
                </a:solidFill>
              </a:rPr>
              <a:t> (7/04/2014 )</a:t>
            </a:r>
            <a:br>
              <a:rPr lang="nl-NL" sz="1900" i="1" dirty="0">
                <a:solidFill>
                  <a:schemeClr val="tx1"/>
                </a:solidFill>
              </a:rPr>
            </a:br>
            <a:r>
              <a:rPr lang="nl-NL" sz="1900" i="1" dirty="0">
                <a:solidFill>
                  <a:schemeClr val="tx1"/>
                </a:solidFill>
              </a:rPr>
              <a:t>		Franstalige gemeenschap (26/04/2014)</a:t>
            </a:r>
            <a:br>
              <a:rPr lang="nl-NL" sz="1900" i="1" dirty="0">
                <a:solidFill>
                  <a:schemeClr val="tx1"/>
                </a:solidFill>
              </a:rPr>
            </a:br>
            <a:r>
              <a:rPr lang="nl-NL" sz="1900" i="1" dirty="0">
                <a:solidFill>
                  <a:schemeClr val="tx1"/>
                </a:solidFill>
              </a:rPr>
              <a:t>		Duitstalige gemeenschap (6/05/2014)</a:t>
            </a:r>
            <a:br>
              <a:rPr lang="nl-NL" sz="1900" i="1" dirty="0">
                <a:solidFill>
                  <a:schemeClr val="tx1"/>
                </a:solidFill>
              </a:rPr>
            </a:br>
            <a:r>
              <a:rPr lang="nl-NL" sz="1900" i="1" dirty="0">
                <a:solidFill>
                  <a:schemeClr val="tx1"/>
                </a:solidFill>
              </a:rPr>
              <a:t>		BXL en COCOM (01/2015)</a:t>
            </a:r>
          </a:p>
          <a:p>
            <a:r>
              <a:rPr lang="nl-NL" dirty="0">
                <a:solidFill>
                  <a:schemeClr val="tx1"/>
                </a:solidFill>
              </a:rPr>
              <a:t>Ondertekend op 11 september 2012</a:t>
            </a:r>
          </a:p>
          <a:p>
            <a:r>
              <a:rPr lang="nl-NL" dirty="0">
                <a:solidFill>
                  <a:schemeClr val="tx1"/>
                </a:solidFill>
              </a:rPr>
              <a:t>Geratificeerd op 14 maart 2016</a:t>
            </a:r>
          </a:p>
          <a:p>
            <a:r>
              <a:rPr lang="nl-NL" dirty="0" smtClean="0">
                <a:solidFill>
                  <a:schemeClr val="tx1"/>
                </a:solidFill>
              </a:rPr>
              <a:t>Sinds </a:t>
            </a:r>
            <a:r>
              <a:rPr lang="nl-NL" dirty="0">
                <a:solidFill>
                  <a:schemeClr val="tx1"/>
                </a:solidFill>
              </a:rPr>
              <a:t>1 juli 2016 van kracht in België</a:t>
            </a:r>
          </a:p>
          <a:p>
            <a:endParaRPr lang="nl-NL" dirty="0"/>
          </a:p>
          <a:p>
            <a:endParaRPr lang="nl-BE" dirty="0"/>
          </a:p>
          <a:p>
            <a:endParaRPr lang="en-GB" dirty="0"/>
          </a:p>
        </p:txBody>
      </p:sp>
    </p:spTree>
    <p:extLst>
      <p:ext uri="{BB962C8B-B14F-4D97-AF65-F5344CB8AC3E}">
        <p14:creationId xmlns:p14="http://schemas.microsoft.com/office/powerpoint/2010/main" val="107065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smtClean="0"/>
              <a:t>Belang </a:t>
            </a:r>
            <a:r>
              <a:rPr lang="nl-NL" sz="3600" dirty="0"/>
              <a:t>van het Verdrag - Internationaal</a:t>
            </a:r>
            <a:endParaRPr lang="en-GB" sz="3600" dirty="0"/>
          </a:p>
        </p:txBody>
      </p:sp>
      <p:sp>
        <p:nvSpPr>
          <p:cNvPr id="3" name="Tijdelijke aanduiding voor inhoud 2"/>
          <p:cNvSpPr>
            <a:spLocks noGrp="1"/>
          </p:cNvSpPr>
          <p:nvPr>
            <p:ph idx="1"/>
          </p:nvPr>
        </p:nvSpPr>
        <p:spPr/>
        <p:txBody>
          <a:bodyPr>
            <a:normAutofit fontScale="92500" lnSpcReduction="10000"/>
          </a:bodyPr>
          <a:lstStyle/>
          <a:p>
            <a:pPr lvl="0"/>
            <a:r>
              <a:rPr lang="nl-BE" sz="1900" b="1" dirty="0">
                <a:solidFill>
                  <a:prstClr val="black"/>
                </a:solidFill>
              </a:rPr>
              <a:t>Eerste </a:t>
            </a:r>
            <a:r>
              <a:rPr lang="nl-BE" sz="1900" b="1" u="sng" dirty="0">
                <a:solidFill>
                  <a:prstClr val="black"/>
                </a:solidFill>
              </a:rPr>
              <a:t>bindend</a:t>
            </a:r>
            <a:r>
              <a:rPr lang="nl-BE" sz="1900" b="1" dirty="0">
                <a:solidFill>
                  <a:prstClr val="black"/>
                </a:solidFill>
              </a:rPr>
              <a:t> rechtsinstrument voor Europa dat een wettelijk kader creëert om</a:t>
            </a:r>
          </a:p>
          <a:p>
            <a:pPr marL="0" lvl="0" indent="0">
              <a:buNone/>
            </a:pPr>
            <a:endParaRPr lang="nl-BE" sz="1500" dirty="0">
              <a:solidFill>
                <a:prstClr val="black"/>
              </a:solidFill>
            </a:endParaRPr>
          </a:p>
          <a:p>
            <a:pPr lvl="1"/>
            <a:r>
              <a:rPr lang="nl-NL" sz="1300" dirty="0">
                <a:solidFill>
                  <a:prstClr val="black"/>
                </a:solidFill>
              </a:rPr>
              <a:t>	</a:t>
            </a:r>
            <a:r>
              <a:rPr lang="nl-NL" sz="1600" i="1" dirty="0">
                <a:solidFill>
                  <a:prstClr val="black"/>
                </a:solidFill>
              </a:rPr>
              <a:t>Geweld tegen vrouwen en huiselijk geweld te voorkomen</a:t>
            </a:r>
          </a:p>
          <a:p>
            <a:pPr lvl="1"/>
            <a:r>
              <a:rPr lang="nl-NL" sz="1600" i="1" dirty="0">
                <a:solidFill>
                  <a:prstClr val="black"/>
                </a:solidFill>
              </a:rPr>
              <a:t>	De slachtoffers te beschermen</a:t>
            </a:r>
          </a:p>
          <a:p>
            <a:pPr lvl="1"/>
            <a:r>
              <a:rPr lang="nl-NL" sz="1600" i="1" dirty="0">
                <a:solidFill>
                  <a:prstClr val="black"/>
                </a:solidFill>
              </a:rPr>
              <a:t>	En de daders te </a:t>
            </a:r>
            <a:r>
              <a:rPr lang="nl-NL" sz="1600" i="1" dirty="0" smtClean="0">
                <a:solidFill>
                  <a:prstClr val="black"/>
                </a:solidFill>
              </a:rPr>
              <a:t>bestraffen</a:t>
            </a:r>
          </a:p>
          <a:p>
            <a:pPr lvl="1"/>
            <a:r>
              <a:rPr lang="nl-NL" sz="1600" i="1" dirty="0" smtClean="0">
                <a:solidFill>
                  <a:prstClr val="black"/>
                </a:solidFill>
              </a:rPr>
              <a:t>    + </a:t>
            </a:r>
            <a:r>
              <a:rPr lang="nl-NL" sz="1600" i="1" dirty="0">
                <a:solidFill>
                  <a:prstClr val="black"/>
                </a:solidFill>
              </a:rPr>
              <a:t>Participatie en partnership</a:t>
            </a:r>
          </a:p>
          <a:p>
            <a:pPr marL="0" lvl="0" indent="0">
              <a:buNone/>
            </a:pPr>
            <a:endParaRPr lang="nl-BE" sz="1500" dirty="0">
              <a:solidFill>
                <a:prstClr val="black"/>
              </a:solidFill>
            </a:endParaRPr>
          </a:p>
          <a:p>
            <a:pPr marL="0" lvl="0" indent="0">
              <a:buNone/>
            </a:pPr>
            <a:endParaRPr lang="nl-BE" sz="1500" dirty="0">
              <a:solidFill>
                <a:prstClr val="black"/>
              </a:solidFill>
            </a:endParaRPr>
          </a:p>
          <a:p>
            <a:pPr lvl="0"/>
            <a:r>
              <a:rPr lang="nl-BE" sz="1900" b="1" u="sng" dirty="0">
                <a:solidFill>
                  <a:prstClr val="black"/>
                </a:solidFill>
              </a:rPr>
              <a:t>Thematische</a:t>
            </a:r>
            <a:r>
              <a:rPr lang="nl-BE" sz="1900" b="1" dirty="0">
                <a:solidFill>
                  <a:prstClr val="black"/>
                </a:solidFill>
              </a:rPr>
              <a:t> ‘uitgestrektheid’ van het Verdrag</a:t>
            </a:r>
            <a:r>
              <a:rPr lang="nl-BE" sz="1500" b="1" dirty="0">
                <a:solidFill>
                  <a:prstClr val="black"/>
                </a:solidFill>
              </a:rPr>
              <a:t>:</a:t>
            </a:r>
          </a:p>
          <a:p>
            <a:pPr marL="0" lvl="0" indent="0">
              <a:buNone/>
            </a:pPr>
            <a:endParaRPr lang="nl-BE" sz="1500" dirty="0">
              <a:solidFill>
                <a:prstClr val="black"/>
              </a:solidFill>
            </a:endParaRPr>
          </a:p>
          <a:p>
            <a:pPr marL="0" lvl="0" indent="0">
              <a:buNone/>
            </a:pPr>
            <a:r>
              <a:rPr lang="nl-BE" sz="1500" dirty="0">
                <a:solidFill>
                  <a:prstClr val="black"/>
                </a:solidFill>
              </a:rPr>
              <a:t>	* </a:t>
            </a:r>
            <a:r>
              <a:rPr lang="nl-BE" sz="1600" i="1" dirty="0">
                <a:solidFill>
                  <a:prstClr val="black"/>
                </a:solidFill>
              </a:rPr>
              <a:t>12 hoofdstukken</a:t>
            </a:r>
          </a:p>
          <a:p>
            <a:pPr marL="0" lvl="0" indent="0">
              <a:buNone/>
            </a:pPr>
            <a:r>
              <a:rPr lang="nl-BE" sz="1600" i="1" dirty="0">
                <a:solidFill>
                  <a:prstClr val="black"/>
                </a:solidFill>
              </a:rPr>
              <a:t>	* 81 artikelen (meeste Verdragen </a:t>
            </a:r>
            <a:r>
              <a:rPr lang="nl-BE" sz="1600" i="1" dirty="0" err="1">
                <a:solidFill>
                  <a:prstClr val="black"/>
                </a:solidFill>
              </a:rPr>
              <a:t>RvE</a:t>
            </a:r>
            <a:r>
              <a:rPr lang="nl-BE" sz="1600" i="1" dirty="0">
                <a:solidFill>
                  <a:prstClr val="black"/>
                </a:solidFill>
              </a:rPr>
              <a:t>: rond de 50 artikelen)</a:t>
            </a:r>
            <a:r>
              <a:rPr lang="nl-BE" sz="1900" b="1" u="sng" dirty="0">
                <a:solidFill>
                  <a:prstClr val="black"/>
                </a:solidFill>
              </a:rPr>
              <a:t> </a:t>
            </a:r>
          </a:p>
          <a:p>
            <a:pPr lvl="0"/>
            <a:endParaRPr lang="nl-BE" sz="1900" b="1" u="sng" dirty="0">
              <a:solidFill>
                <a:prstClr val="black"/>
              </a:solidFill>
            </a:endParaRPr>
          </a:p>
          <a:p>
            <a:pPr lvl="0"/>
            <a:r>
              <a:rPr lang="nl-BE" sz="1900" b="1" u="sng" dirty="0">
                <a:solidFill>
                  <a:prstClr val="black"/>
                </a:solidFill>
              </a:rPr>
              <a:t>Geografische</a:t>
            </a:r>
            <a:r>
              <a:rPr lang="nl-BE" sz="1900" b="1" dirty="0">
                <a:solidFill>
                  <a:prstClr val="black"/>
                </a:solidFill>
              </a:rPr>
              <a:t> ‘uitgestrektheid’ van het Verdrag:</a:t>
            </a:r>
          </a:p>
          <a:p>
            <a:pPr marL="0" lvl="0" indent="0">
              <a:buNone/>
            </a:pPr>
            <a:r>
              <a:rPr lang="nl-BE" sz="1500" dirty="0">
                <a:solidFill>
                  <a:prstClr val="black"/>
                </a:solidFill>
              </a:rPr>
              <a:t>	</a:t>
            </a:r>
          </a:p>
          <a:p>
            <a:pPr marL="0" lvl="0" indent="0">
              <a:buNone/>
            </a:pPr>
            <a:r>
              <a:rPr lang="nl-BE" sz="1600" i="1" dirty="0">
                <a:solidFill>
                  <a:prstClr val="black"/>
                </a:solidFill>
              </a:rPr>
              <a:t>	Raad van Europa = 47 lidstaten + 6  landen met statuut van ‘waarnemer’</a:t>
            </a:r>
          </a:p>
          <a:p>
            <a:pPr marL="0" indent="0">
              <a:buNone/>
            </a:pPr>
            <a:endParaRPr lang="nl-BE" sz="2900" i="1" dirty="0"/>
          </a:p>
          <a:p>
            <a:pPr marL="0" indent="0">
              <a:buNone/>
            </a:pPr>
            <a:endParaRPr lang="nl-BE" dirty="0"/>
          </a:p>
          <a:p>
            <a:pPr marL="0" indent="0">
              <a:buNone/>
            </a:pPr>
            <a:endParaRPr lang="en-GB" dirty="0"/>
          </a:p>
        </p:txBody>
      </p:sp>
    </p:spTree>
    <p:extLst>
      <p:ext uri="{BB962C8B-B14F-4D97-AF65-F5344CB8AC3E}">
        <p14:creationId xmlns:p14="http://schemas.microsoft.com/office/powerpoint/2010/main" val="1642397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1944216"/>
          </a:xfrm>
        </p:spPr>
        <p:txBody>
          <a:bodyPr>
            <a:normAutofit fontScale="90000"/>
          </a:bodyPr>
          <a:lstStyle/>
          <a:p>
            <a:r>
              <a:rPr lang="nl-BE" sz="2700" dirty="0" smtClean="0"/>
              <a:t/>
            </a:r>
            <a:br>
              <a:rPr lang="nl-BE" sz="2700" dirty="0" smtClean="0"/>
            </a:br>
            <a:r>
              <a:rPr lang="fr-BE" dirty="0" smtClean="0"/>
              <a:t>VGV, GH, EGG in het </a:t>
            </a:r>
            <a:r>
              <a:rPr lang="fr-BE" dirty="0" err="1"/>
              <a:t>k</a:t>
            </a:r>
            <a:r>
              <a:rPr lang="fr-BE" dirty="0" err="1" smtClean="0"/>
              <a:t>ader</a:t>
            </a:r>
            <a:r>
              <a:rPr lang="fr-BE" dirty="0" smtClean="0"/>
              <a:t> van het </a:t>
            </a:r>
            <a:r>
              <a:rPr lang="fr-BE" dirty="0" err="1" smtClean="0"/>
              <a:t>Verdrag</a:t>
            </a:r>
            <a:r>
              <a:rPr lang="nl-BE" dirty="0" smtClean="0"/>
              <a:t/>
            </a:r>
            <a:br>
              <a:rPr lang="nl-BE" dirty="0" smtClean="0"/>
            </a:br>
            <a:endParaRPr lang="en-GB" dirty="0"/>
          </a:p>
        </p:txBody>
      </p:sp>
      <p:sp>
        <p:nvSpPr>
          <p:cNvPr id="3" name="Tijdelijke aanduiding voor inhoud 2"/>
          <p:cNvSpPr>
            <a:spLocks noGrp="1"/>
          </p:cNvSpPr>
          <p:nvPr>
            <p:ph idx="1"/>
          </p:nvPr>
        </p:nvSpPr>
        <p:spPr>
          <a:xfrm>
            <a:off x="457200" y="1916832"/>
            <a:ext cx="8229600" cy="4176464"/>
          </a:xfrm>
        </p:spPr>
        <p:txBody>
          <a:bodyPr>
            <a:normAutofit fontScale="85000" lnSpcReduction="10000"/>
          </a:bodyPr>
          <a:lstStyle/>
          <a:p>
            <a:endParaRPr lang="nl-BE" sz="3400" b="1" dirty="0" smtClean="0">
              <a:solidFill>
                <a:schemeClr val="tx1"/>
              </a:solidFill>
            </a:endParaRPr>
          </a:p>
          <a:p>
            <a:r>
              <a:rPr lang="nl-NL" dirty="0" smtClean="0">
                <a:solidFill>
                  <a:schemeClr val="tx1"/>
                </a:solidFill>
              </a:rPr>
              <a:t>Rechtvaardiging </a:t>
            </a:r>
            <a:r>
              <a:rPr lang="nl-NL" dirty="0">
                <a:solidFill>
                  <a:schemeClr val="tx1"/>
                </a:solidFill>
              </a:rPr>
              <a:t>op grond van cultuur, godsdienst of traditie geweigerd</a:t>
            </a:r>
            <a:endParaRPr lang="fr-FR" dirty="0" smtClean="0">
              <a:solidFill>
                <a:schemeClr val="tx1"/>
              </a:solidFill>
            </a:endParaRPr>
          </a:p>
          <a:p>
            <a:r>
              <a:rPr lang="fr-FR" dirty="0" err="1" smtClean="0">
                <a:solidFill>
                  <a:schemeClr val="tx1"/>
                </a:solidFill>
              </a:rPr>
              <a:t>Strafbaar</a:t>
            </a:r>
            <a:r>
              <a:rPr lang="fr-FR" dirty="0" smtClean="0">
                <a:solidFill>
                  <a:schemeClr val="tx1"/>
                </a:solidFill>
              </a:rPr>
              <a:t> </a:t>
            </a:r>
            <a:r>
              <a:rPr lang="fr-FR" dirty="0" err="1">
                <a:solidFill>
                  <a:schemeClr val="tx1"/>
                </a:solidFill>
              </a:rPr>
              <a:t>feit</a:t>
            </a:r>
            <a:r>
              <a:rPr lang="fr-FR" dirty="0">
                <a:solidFill>
                  <a:schemeClr val="tx1"/>
                </a:solidFill>
              </a:rPr>
              <a:t> en </a:t>
            </a:r>
            <a:r>
              <a:rPr lang="fr-FR" dirty="0" err="1">
                <a:solidFill>
                  <a:schemeClr val="tx1"/>
                </a:solidFill>
              </a:rPr>
              <a:t>strafverzwarende</a:t>
            </a:r>
            <a:r>
              <a:rPr lang="fr-FR" dirty="0">
                <a:solidFill>
                  <a:schemeClr val="tx1"/>
                </a:solidFill>
              </a:rPr>
              <a:t> </a:t>
            </a:r>
            <a:r>
              <a:rPr lang="fr-FR" dirty="0" err="1" smtClean="0">
                <a:solidFill>
                  <a:schemeClr val="tx1"/>
                </a:solidFill>
              </a:rPr>
              <a:t>omstandigheden</a:t>
            </a:r>
            <a:endParaRPr lang="fr-FR" dirty="0" smtClean="0">
              <a:solidFill>
                <a:schemeClr val="tx1"/>
              </a:solidFill>
            </a:endParaRPr>
          </a:p>
          <a:p>
            <a:r>
              <a:rPr lang="nl-NL" dirty="0">
                <a:solidFill>
                  <a:schemeClr val="tx1"/>
                </a:solidFill>
              </a:rPr>
              <a:t>Bewustwordingscampagnes, pedagogisch materiaal, betrokkenheid van </a:t>
            </a:r>
            <a:r>
              <a:rPr lang="nl-NL" dirty="0" smtClean="0">
                <a:solidFill>
                  <a:schemeClr val="tx1"/>
                </a:solidFill>
              </a:rPr>
              <a:t>mannen,…</a:t>
            </a:r>
          </a:p>
          <a:p>
            <a:r>
              <a:rPr lang="fr-FR" dirty="0" err="1" smtClean="0">
                <a:solidFill>
                  <a:schemeClr val="tx1"/>
                </a:solidFill>
              </a:rPr>
              <a:t>Vorming</a:t>
            </a:r>
            <a:r>
              <a:rPr lang="fr-FR" dirty="0" smtClean="0">
                <a:solidFill>
                  <a:schemeClr val="tx1"/>
                </a:solidFill>
              </a:rPr>
              <a:t> </a:t>
            </a:r>
            <a:r>
              <a:rPr lang="fr-FR" dirty="0">
                <a:solidFill>
                  <a:schemeClr val="tx1"/>
                </a:solidFill>
              </a:rPr>
              <a:t>van </a:t>
            </a:r>
            <a:r>
              <a:rPr lang="fr-FR" dirty="0" err="1">
                <a:solidFill>
                  <a:schemeClr val="tx1"/>
                </a:solidFill>
              </a:rPr>
              <a:t>beroepskrachten</a:t>
            </a:r>
            <a:endParaRPr lang="fr-FR" dirty="0" smtClean="0">
              <a:solidFill>
                <a:schemeClr val="tx1"/>
              </a:solidFill>
            </a:endParaRPr>
          </a:p>
          <a:p>
            <a:r>
              <a:rPr lang="nl-NL" dirty="0">
                <a:solidFill>
                  <a:schemeClr val="tx1"/>
                </a:solidFill>
              </a:rPr>
              <a:t>Aanmoediging tot melding bij de bevoegde </a:t>
            </a:r>
            <a:r>
              <a:rPr lang="nl-NL" dirty="0" smtClean="0">
                <a:solidFill>
                  <a:schemeClr val="tx1"/>
                </a:solidFill>
              </a:rPr>
              <a:t>autoriteiten</a:t>
            </a:r>
            <a:endParaRPr lang="en-GB" dirty="0">
              <a:solidFill>
                <a:schemeClr val="tx1"/>
              </a:solidFill>
            </a:endParaRPr>
          </a:p>
        </p:txBody>
      </p:sp>
    </p:spTree>
    <p:extLst>
      <p:ext uri="{BB962C8B-B14F-4D97-AF65-F5344CB8AC3E}">
        <p14:creationId xmlns:p14="http://schemas.microsoft.com/office/powerpoint/2010/main" val="425427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1944216"/>
          </a:xfrm>
        </p:spPr>
        <p:txBody>
          <a:bodyPr>
            <a:normAutofit fontScale="90000"/>
          </a:bodyPr>
          <a:lstStyle/>
          <a:p>
            <a:r>
              <a:rPr lang="nl-BE" sz="2700" dirty="0" smtClean="0"/>
              <a:t/>
            </a:r>
            <a:br>
              <a:rPr lang="nl-BE" sz="2700" dirty="0" smtClean="0"/>
            </a:br>
            <a:r>
              <a:rPr lang="nl-NL" dirty="0" smtClean="0"/>
              <a:t>VGV</a:t>
            </a:r>
            <a:r>
              <a:rPr lang="nl-NL" dirty="0"/>
              <a:t>, GH, EGG in het kader van het Verdrag</a:t>
            </a:r>
            <a:r>
              <a:rPr lang="nl-BE" dirty="0" smtClean="0"/>
              <a:t/>
            </a:r>
            <a:br>
              <a:rPr lang="nl-BE" dirty="0" smtClean="0"/>
            </a:br>
            <a:endParaRPr lang="en-GB" dirty="0"/>
          </a:p>
        </p:txBody>
      </p:sp>
      <p:sp>
        <p:nvSpPr>
          <p:cNvPr id="3" name="Tijdelijke aanduiding voor inhoud 2"/>
          <p:cNvSpPr>
            <a:spLocks noGrp="1"/>
          </p:cNvSpPr>
          <p:nvPr>
            <p:ph idx="1"/>
          </p:nvPr>
        </p:nvSpPr>
        <p:spPr>
          <a:xfrm>
            <a:off x="457200" y="1916832"/>
            <a:ext cx="8229600" cy="4176464"/>
          </a:xfrm>
        </p:spPr>
        <p:txBody>
          <a:bodyPr>
            <a:normAutofit fontScale="85000" lnSpcReduction="10000"/>
          </a:bodyPr>
          <a:lstStyle/>
          <a:p>
            <a:pPr marL="0" indent="0">
              <a:buNone/>
            </a:pPr>
            <a:endParaRPr lang="nl-BE" sz="3400" b="1" dirty="0" smtClean="0">
              <a:solidFill>
                <a:schemeClr val="tx1"/>
              </a:solidFill>
            </a:endParaRPr>
          </a:p>
          <a:p>
            <a:r>
              <a:rPr lang="nl-NL" dirty="0">
                <a:solidFill>
                  <a:schemeClr val="tx1"/>
                </a:solidFill>
              </a:rPr>
              <a:t>Gespecialiseerde ondersteuning</a:t>
            </a:r>
          </a:p>
          <a:p>
            <a:r>
              <a:rPr lang="nl-NL" dirty="0">
                <a:solidFill>
                  <a:schemeClr val="tx1"/>
                </a:solidFill>
              </a:rPr>
              <a:t>Risico-inventarisatie en risicobeheer</a:t>
            </a:r>
          </a:p>
          <a:p>
            <a:r>
              <a:rPr lang="nl-NL" dirty="0">
                <a:solidFill>
                  <a:schemeClr val="tx1"/>
                </a:solidFill>
              </a:rPr>
              <a:t>Gebieds- of contactverboden of beschermingsbevelen</a:t>
            </a:r>
          </a:p>
          <a:p>
            <a:r>
              <a:rPr lang="nl-NL" dirty="0">
                <a:solidFill>
                  <a:schemeClr val="tx1"/>
                </a:solidFill>
              </a:rPr>
              <a:t>Internationale samenwerking</a:t>
            </a:r>
          </a:p>
          <a:p>
            <a:r>
              <a:rPr lang="nl-NL" dirty="0">
                <a:solidFill>
                  <a:schemeClr val="tx1"/>
                </a:solidFill>
              </a:rPr>
              <a:t>Belang van het kind en ontzetting uit het ouderlijk gezag</a:t>
            </a:r>
          </a:p>
          <a:p>
            <a:r>
              <a:rPr lang="nl-NL" dirty="0">
                <a:solidFill>
                  <a:schemeClr val="tx1"/>
                </a:solidFill>
              </a:rPr>
              <a:t>Verzameling van gegevens en wetenschappelijk onderzoek</a:t>
            </a:r>
          </a:p>
          <a:p>
            <a:endParaRPr lang="en-GB" dirty="0"/>
          </a:p>
        </p:txBody>
      </p:sp>
    </p:spTree>
    <p:extLst>
      <p:ext uri="{BB962C8B-B14F-4D97-AF65-F5344CB8AC3E}">
        <p14:creationId xmlns:p14="http://schemas.microsoft.com/office/powerpoint/2010/main" val="3675788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836712"/>
            <a:ext cx="8229600" cy="720080"/>
          </a:xfrm>
        </p:spPr>
        <p:txBody>
          <a:bodyPr>
            <a:normAutofit/>
          </a:bodyPr>
          <a:lstStyle/>
          <a:p>
            <a:r>
              <a:rPr lang="en-GB" sz="4000" dirty="0"/>
              <a:t>Internationale monitoring</a:t>
            </a:r>
          </a:p>
        </p:txBody>
      </p:sp>
      <p:sp>
        <p:nvSpPr>
          <p:cNvPr id="3" name="Tijdelijke aanduiding voor inhoud 2"/>
          <p:cNvSpPr>
            <a:spLocks noGrp="1"/>
          </p:cNvSpPr>
          <p:nvPr>
            <p:ph idx="1"/>
          </p:nvPr>
        </p:nvSpPr>
        <p:spPr>
          <a:xfrm>
            <a:off x="457200" y="1700808"/>
            <a:ext cx="8229600" cy="4824536"/>
          </a:xfrm>
        </p:spPr>
        <p:txBody>
          <a:bodyPr>
            <a:noAutofit/>
          </a:bodyPr>
          <a:lstStyle/>
          <a:p>
            <a:pPr marL="342900" lvl="1" indent="-342900" algn="just">
              <a:buFont typeface="Arial" panose="020B0604020202020204" pitchFamily="34" charset="0"/>
              <a:buChar char="•"/>
            </a:pPr>
            <a:r>
              <a:rPr lang="nl-BE" sz="3000" dirty="0">
                <a:solidFill>
                  <a:schemeClr val="tx1"/>
                </a:solidFill>
              </a:rPr>
              <a:t>Dubbel </a:t>
            </a:r>
            <a:r>
              <a:rPr lang="nl-BE" sz="3000" dirty="0" smtClean="0">
                <a:solidFill>
                  <a:schemeClr val="tx1"/>
                </a:solidFill>
              </a:rPr>
              <a:t>systeem</a:t>
            </a:r>
            <a:r>
              <a:rPr lang="nl-BE" sz="3000" dirty="0" smtClean="0">
                <a:solidFill>
                  <a:schemeClr val="tx1"/>
                </a:solidFill>
              </a:rPr>
              <a:t>  </a:t>
            </a:r>
          </a:p>
          <a:p>
            <a:pPr marL="457200" lvl="1" indent="-457200" algn="just">
              <a:buFontTx/>
              <a:buChar char="-"/>
            </a:pPr>
            <a:r>
              <a:rPr lang="nl-NL" sz="2400" dirty="0">
                <a:solidFill>
                  <a:schemeClr val="tx1"/>
                </a:solidFill>
              </a:rPr>
              <a:t>Comité van de Partijen’ (</a:t>
            </a:r>
            <a:r>
              <a:rPr lang="nl-NL" sz="2400" dirty="0" err="1">
                <a:solidFill>
                  <a:schemeClr val="tx1"/>
                </a:solidFill>
              </a:rPr>
              <a:t>cfr</a:t>
            </a:r>
            <a:r>
              <a:rPr lang="nl-NL" sz="2400" dirty="0">
                <a:solidFill>
                  <a:schemeClr val="tx1"/>
                </a:solidFill>
              </a:rPr>
              <a:t> andere Verdragen)</a:t>
            </a:r>
          </a:p>
          <a:p>
            <a:pPr marL="457200" lvl="1" indent="-457200" algn="just">
              <a:buFontTx/>
              <a:buChar char="-"/>
            </a:pPr>
            <a:r>
              <a:rPr lang="nl-NL" sz="2400" dirty="0">
                <a:solidFill>
                  <a:schemeClr val="tx1"/>
                </a:solidFill>
              </a:rPr>
              <a:t>G</a:t>
            </a:r>
            <a:r>
              <a:rPr lang="nl-NL" sz="2400" dirty="0" smtClean="0">
                <a:solidFill>
                  <a:schemeClr val="tx1"/>
                </a:solidFill>
              </a:rPr>
              <a:t>roep </a:t>
            </a:r>
            <a:r>
              <a:rPr lang="nl-NL" sz="2400" dirty="0">
                <a:solidFill>
                  <a:schemeClr val="tx1"/>
                </a:solidFill>
              </a:rPr>
              <a:t>deskundigen inzake actie tegen geweld tegen vrouwen en huiselijk </a:t>
            </a:r>
            <a:r>
              <a:rPr lang="nl-NL" sz="2400" dirty="0" smtClean="0">
                <a:solidFill>
                  <a:schemeClr val="tx1"/>
                </a:solidFill>
              </a:rPr>
              <a:t>geweld</a:t>
            </a:r>
            <a:r>
              <a:rPr lang="nl-BE" sz="2400" dirty="0">
                <a:solidFill>
                  <a:schemeClr val="tx1"/>
                </a:solidFill>
              </a:rPr>
              <a:t> </a:t>
            </a:r>
            <a:r>
              <a:rPr lang="nl-BE" sz="2400" dirty="0" smtClean="0">
                <a:solidFill>
                  <a:schemeClr val="tx1"/>
                </a:solidFill>
              </a:rPr>
              <a:t>(</a:t>
            </a:r>
            <a:r>
              <a:rPr lang="fr-BE" sz="2400" dirty="0" smtClean="0">
                <a:solidFill>
                  <a:schemeClr val="tx1"/>
                </a:solidFill>
              </a:rPr>
              <a:t>GREVIO)</a:t>
            </a:r>
          </a:p>
          <a:p>
            <a:pPr marL="457200" lvl="1" indent="-457200" algn="just">
              <a:buFontTx/>
              <a:buChar char="-"/>
            </a:pPr>
            <a:endParaRPr lang="nl-BE" sz="2400" dirty="0" smtClean="0"/>
          </a:p>
          <a:p>
            <a:pPr marL="0" lvl="1" indent="0" algn="ctr">
              <a:buNone/>
            </a:pPr>
            <a:r>
              <a:rPr lang="nl-BE" sz="2000" b="1" dirty="0" smtClean="0"/>
              <a:t>“GREVIO”</a:t>
            </a:r>
          </a:p>
          <a:p>
            <a:pPr marL="0" lvl="1" indent="0" algn="ctr">
              <a:buNone/>
            </a:pPr>
            <a:r>
              <a:rPr lang="nl-NL" sz="1600" dirty="0"/>
              <a:t>tussen de 10 en de 15 leden, aangeduid door het Comité van de Partijen</a:t>
            </a:r>
          </a:p>
          <a:p>
            <a:pPr marL="0" lvl="1" indent="0" algn="ctr">
              <a:buNone/>
            </a:pPr>
            <a:r>
              <a:rPr lang="nl-NL" sz="1600" dirty="0"/>
              <a:t>gekozen uit de kandidaten door de partijen voorgesteld</a:t>
            </a:r>
          </a:p>
          <a:p>
            <a:pPr marL="0" lvl="1" indent="0" algn="ctr">
              <a:buNone/>
            </a:pPr>
            <a:r>
              <a:rPr lang="nl-NL" sz="1600" dirty="0"/>
              <a:t>“Assessment van de partijen” op basis van de nationale rapporten</a:t>
            </a:r>
          </a:p>
          <a:p>
            <a:pPr marL="0" lvl="1" indent="0" algn="ctr">
              <a:buNone/>
            </a:pPr>
            <a:r>
              <a:rPr lang="nl-NL" sz="1600" dirty="0"/>
              <a:t>Consultatie van </a:t>
            </a:r>
            <a:r>
              <a:rPr lang="nl-NL" sz="1600" dirty="0" err="1"/>
              <a:t>NGO’s</a:t>
            </a:r>
            <a:endParaRPr lang="nl-NL" sz="1600" dirty="0"/>
          </a:p>
          <a:p>
            <a:pPr marL="0" lvl="1" indent="0" algn="ctr">
              <a:buNone/>
            </a:pPr>
            <a:r>
              <a:rPr lang="nl-NL" sz="1600" dirty="0"/>
              <a:t>Uitnodigen van nationale parlementen deel te nemen aan de monitoring</a:t>
            </a:r>
          </a:p>
          <a:p>
            <a:pPr marL="0" lvl="1" indent="0" algn="ctr">
              <a:buNone/>
            </a:pPr>
            <a:r>
              <a:rPr lang="nl-NL" sz="1600" dirty="0"/>
              <a:t>Mogelijkheid om in de landen zelf ter plaatse te gaan</a:t>
            </a:r>
          </a:p>
          <a:p>
            <a:pPr marL="0" lvl="1" indent="0" algn="ctr">
              <a:buNone/>
            </a:pPr>
            <a:r>
              <a:rPr lang="nl-NL" sz="1600" dirty="0" err="1"/>
              <a:t>Belgie</a:t>
            </a:r>
            <a:r>
              <a:rPr lang="nl-NL" sz="1600" dirty="0"/>
              <a:t> ? 2018 !</a:t>
            </a:r>
          </a:p>
          <a:p>
            <a:pPr marL="0" lvl="1" indent="0" algn="ctr">
              <a:buNone/>
            </a:pPr>
            <a:endParaRPr lang="en-US" sz="1600" dirty="0"/>
          </a:p>
        </p:txBody>
      </p:sp>
    </p:spTree>
    <p:extLst>
      <p:ext uri="{BB962C8B-B14F-4D97-AF65-F5344CB8AC3E}">
        <p14:creationId xmlns:p14="http://schemas.microsoft.com/office/powerpoint/2010/main" val="37704539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991</TotalTime>
  <Words>795</Words>
  <Application>Microsoft Office PowerPoint</Application>
  <PresentationFormat>Affichage à l'écran (4:3)</PresentationFormat>
  <Paragraphs>136</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   Studiedag « Naar een betere aanpak van eergerelateerd geweld, gedwongen huwelijken en vrouwelijke genitale verminkingen»  Voorstelling van de nieuwe omzendbrief van strafrechtelijk beleid van de minister van Justitie en het College van procureurs-generaal  5 mei 2017   </vt:lpstr>
      <vt:lpstr>De Belgische en Europese beleidsoriëntaties  Marijke Weewauters IGVM</vt:lpstr>
      <vt:lpstr>Verdrag van Istanbul</vt:lpstr>
      <vt:lpstr>Inleiding</vt:lpstr>
      <vt:lpstr>Ratificatie door België </vt:lpstr>
      <vt:lpstr>Belang van het Verdrag - Internationaal</vt:lpstr>
      <vt:lpstr> VGV, GH, EGG in het kader van het Verdrag </vt:lpstr>
      <vt:lpstr> VGV, GH, EGG in het kader van het Verdrag </vt:lpstr>
      <vt:lpstr>Internationale monitoring</vt:lpstr>
      <vt:lpstr>Internationale monitoring</vt:lpstr>
      <vt:lpstr> </vt:lpstr>
      <vt:lpstr>Inleiding</vt:lpstr>
      <vt:lpstr>NAP 2015-2019</vt:lpstr>
      <vt:lpstr>NAP 2015-2019</vt:lpstr>
      <vt:lpstr>NAP 2015-2019</vt:lpstr>
      <vt:lpstr>NAP 2015-2019</vt:lpstr>
      <vt:lpstr>Aanpaak in Belgïe</vt:lpstr>
      <vt:lpstr>Aanpaak in Belgïe</vt:lpstr>
      <vt:lpstr>Opvolging</vt:lpstr>
      <vt:lpstr>Dank u wel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 COCK Pauline</dc:creator>
  <cp:lastModifiedBy>BELKACEMI Nicolas</cp:lastModifiedBy>
  <cp:revision>103</cp:revision>
  <dcterms:created xsi:type="dcterms:W3CDTF">2013-04-12T13:12:20Z</dcterms:created>
  <dcterms:modified xsi:type="dcterms:W3CDTF">2017-05-04T14:01:47Z</dcterms:modified>
</cp:coreProperties>
</file>